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6" r:id="rId3"/>
    <p:sldId id="284" r:id="rId4"/>
    <p:sldId id="264" r:id="rId5"/>
    <p:sldId id="287" r:id="rId6"/>
    <p:sldId id="265" r:id="rId7"/>
    <p:sldId id="257" r:id="rId8"/>
    <p:sldId id="258" r:id="rId9"/>
    <p:sldId id="259" r:id="rId10"/>
    <p:sldId id="260" r:id="rId11"/>
    <p:sldId id="261" r:id="rId12"/>
    <p:sldId id="266" r:id="rId13"/>
    <p:sldId id="273" r:id="rId14"/>
    <p:sldId id="280" r:id="rId15"/>
    <p:sldId id="281" r:id="rId16"/>
    <p:sldId id="288" r:id="rId17"/>
    <p:sldId id="289" r:id="rId18"/>
    <p:sldId id="282" r:id="rId19"/>
    <p:sldId id="283" r:id="rId20"/>
    <p:sldId id="292" r:id="rId21"/>
    <p:sldId id="294" r:id="rId22"/>
    <p:sldId id="267" r:id="rId23"/>
    <p:sldId id="291" r:id="rId24"/>
    <p:sldId id="300" r:id="rId25"/>
    <p:sldId id="299" r:id="rId26"/>
    <p:sldId id="274" r:id="rId27"/>
    <p:sldId id="275" r:id="rId28"/>
    <p:sldId id="276" r:id="rId29"/>
    <p:sldId id="277" r:id="rId30"/>
    <p:sldId id="278" r:id="rId31"/>
    <p:sldId id="279" r:id="rId32"/>
    <p:sldId id="286" r:id="rId33"/>
    <p:sldId id="290" r:id="rId34"/>
    <p:sldId id="296" r:id="rId35"/>
    <p:sldId id="297" r:id="rId36"/>
    <p:sldId id="298" r:id="rId37"/>
    <p:sldId id="272" r:id="rId38"/>
    <p:sldId id="262" r:id="rId39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52C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AE144-EA7F-4AF1-BADD-2C6E9CDE76E8}" type="datetimeFigureOut">
              <a:rPr lang="pl-PL" smtClean="0"/>
              <a:pPr/>
              <a:t>23.05.2024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456A-3ED6-4DC9-A92D-BB280BE2F0D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AE144-EA7F-4AF1-BADD-2C6E9CDE76E8}" type="datetimeFigureOut">
              <a:rPr lang="pl-PL" smtClean="0"/>
              <a:pPr/>
              <a:t>23.05.2024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456A-3ED6-4DC9-A92D-BB280BE2F0D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AE144-EA7F-4AF1-BADD-2C6E9CDE76E8}" type="datetimeFigureOut">
              <a:rPr lang="pl-PL" smtClean="0"/>
              <a:pPr/>
              <a:t>23.05.2024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456A-3ED6-4DC9-A92D-BB280BE2F0D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AE144-EA7F-4AF1-BADD-2C6E9CDE76E8}" type="datetimeFigureOut">
              <a:rPr lang="pl-PL" smtClean="0"/>
              <a:pPr/>
              <a:t>23.05.2024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456A-3ED6-4DC9-A92D-BB280BE2F0D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AE144-EA7F-4AF1-BADD-2C6E9CDE76E8}" type="datetimeFigureOut">
              <a:rPr lang="pl-PL" smtClean="0"/>
              <a:pPr/>
              <a:t>23.05.2024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456A-3ED6-4DC9-A92D-BB280BE2F0D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AE144-EA7F-4AF1-BADD-2C6E9CDE76E8}" type="datetimeFigureOut">
              <a:rPr lang="pl-PL" smtClean="0"/>
              <a:pPr/>
              <a:t>23.05.2024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456A-3ED6-4DC9-A92D-BB280BE2F0D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AE144-EA7F-4AF1-BADD-2C6E9CDE76E8}" type="datetimeFigureOut">
              <a:rPr lang="pl-PL" smtClean="0"/>
              <a:pPr/>
              <a:t>23.05.2024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456A-3ED6-4DC9-A92D-BB280BE2F0D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AE144-EA7F-4AF1-BADD-2C6E9CDE76E8}" type="datetimeFigureOut">
              <a:rPr lang="pl-PL" smtClean="0"/>
              <a:pPr/>
              <a:t>23.05.2024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456A-3ED6-4DC9-A92D-BB280BE2F0D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AE144-EA7F-4AF1-BADD-2C6E9CDE76E8}" type="datetimeFigureOut">
              <a:rPr lang="pl-PL" smtClean="0"/>
              <a:pPr/>
              <a:t>23.05.2024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456A-3ED6-4DC9-A92D-BB280BE2F0D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AE144-EA7F-4AF1-BADD-2C6E9CDE76E8}" type="datetimeFigureOut">
              <a:rPr lang="pl-PL" smtClean="0"/>
              <a:pPr/>
              <a:t>23.05.2024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456A-3ED6-4DC9-A92D-BB280BE2F0D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AE144-EA7F-4AF1-BADD-2C6E9CDE76E8}" type="datetimeFigureOut">
              <a:rPr lang="pl-PL" smtClean="0"/>
              <a:pPr/>
              <a:t>23.05.2024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456A-3ED6-4DC9-A92D-BB280BE2F0D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AE144-EA7F-4AF1-BADD-2C6E9CDE76E8}" type="datetimeFigureOut">
              <a:rPr lang="pl-PL" smtClean="0"/>
              <a:pPr/>
              <a:t>23.05.2024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3456A-3ED6-4DC9-A92D-BB280BE2F0D2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4D55F7D9-BCA5-8605-07DD-330F12A639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9276" y="322818"/>
            <a:ext cx="5825202" cy="1646302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GO UP ACADEMY</a:t>
            </a:r>
            <a:endParaRPr lang="en-GB" b="1" dirty="0">
              <a:solidFill>
                <a:schemeClr val="tx1"/>
              </a:solidFill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="" xmlns:a16="http://schemas.microsoft.com/office/drawing/2014/main" id="{54D14B4A-7B51-17A5-D44F-F06FA324258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84019" y="4776066"/>
            <a:ext cx="1559981" cy="2081935"/>
          </a:xfrm>
          <a:prstGeom prst="rect">
            <a:avLst/>
          </a:prstGeom>
        </p:spPr>
      </p:pic>
      <p:pic>
        <p:nvPicPr>
          <p:cNvPr id="1026" name="Picture 2" descr="Diversity and Inclusion: A Guide for ...">
            <a:extLst>
              <a:ext uri="{FF2B5EF4-FFF2-40B4-BE49-F238E27FC236}">
                <a16:creationId xmlns="" xmlns:a16="http://schemas.microsoft.com/office/drawing/2014/main" id="{AB39583B-EE5C-99E5-FCBD-723307126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470" y="2848181"/>
            <a:ext cx="5456525" cy="17594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2051720" y="6165304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/>
              <a:t>Giacoma Pace </a:t>
            </a:r>
            <a:endParaRPr lang="pl-PL" sz="24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581128"/>
            <a:ext cx="1656184" cy="2086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19642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620688"/>
            <a:ext cx="9144000" cy="1143000"/>
          </a:xfrm>
        </p:spPr>
        <p:txBody>
          <a:bodyPr>
            <a:noAutofit/>
          </a:bodyPr>
          <a:lstStyle/>
          <a:p>
            <a:r>
              <a:rPr lang="pl-PL" sz="3200" dirty="0" smtClean="0">
                <a:solidFill>
                  <a:srgbClr val="FFC000"/>
                </a:solidFill>
              </a:rPr>
              <a:t>Strategie komunikacji w grupie do tworzenia przyjaznego środowiska opartego na szacunku i zrozumieniu</a:t>
            </a:r>
            <a:endParaRPr lang="pl-PL" sz="3200" dirty="0">
              <a:solidFill>
                <a:srgbClr val="FFC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525963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pl-PL" sz="2400" dirty="0" smtClean="0"/>
              <a:t>empatia – okazywanie zrozumienia, oferowanie wsparcia i pomocy</a:t>
            </a:r>
          </a:p>
          <a:p>
            <a:pPr>
              <a:buFont typeface="Wingdings" pitchFamily="2" charset="2"/>
              <a:buChar char="Ø"/>
            </a:pPr>
            <a:r>
              <a:rPr lang="pl-PL" sz="2400" dirty="0" smtClean="0"/>
              <a:t>aktywne  słuchanie – słuchać nie oznacza słyszeć</a:t>
            </a:r>
          </a:p>
          <a:p>
            <a:pPr>
              <a:buFont typeface="Wingdings" pitchFamily="2" charset="2"/>
              <a:buChar char="Ø"/>
            </a:pPr>
            <a:r>
              <a:rPr lang="pl-PL" sz="2400" dirty="0" smtClean="0"/>
              <a:t>zachęcanie do otwartej dyskusji na temat tolerancji</a:t>
            </a:r>
          </a:p>
          <a:p>
            <a:pPr>
              <a:buFont typeface="Wingdings" pitchFamily="2" charset="2"/>
              <a:buChar char="Ø"/>
            </a:pPr>
            <a:r>
              <a:rPr lang="pl-PL" sz="2400" dirty="0" smtClean="0"/>
              <a:t>budowanie dynamiki w grupie i wzajemnego zaufania</a:t>
            </a:r>
          </a:p>
          <a:p>
            <a:pPr>
              <a:buFont typeface="Wingdings" pitchFamily="2" charset="2"/>
              <a:buChar char="Ø"/>
            </a:pPr>
            <a:r>
              <a:rPr lang="pl-PL" sz="2400" dirty="0" smtClean="0"/>
              <a:t>jasna i zwięzła komunikacja</a:t>
            </a:r>
          </a:p>
          <a:p>
            <a:pPr>
              <a:buFont typeface="Wingdings" pitchFamily="2" charset="2"/>
              <a:buChar char="Ø"/>
            </a:pPr>
            <a:r>
              <a:rPr lang="pl-PL" sz="2400" dirty="0" smtClean="0"/>
              <a:t>motywowanie  do osiągnięcia celów , poprzez wyznaczanie jasno zdefiniowanych celów</a:t>
            </a:r>
          </a:p>
          <a:p>
            <a:pPr>
              <a:buFont typeface="Wingdings" pitchFamily="2" charset="2"/>
              <a:buChar char="Ø"/>
            </a:pPr>
            <a:r>
              <a:rPr lang="pl-PL" sz="2400" dirty="0" smtClean="0"/>
              <a:t>umiejętne rozwiązywanie konfliktów – pomaga znaleźć satysfakcjonujące rozwiązanie, łagodzi napięcia i spory, zachowując dobre relacje interpersonalne</a:t>
            </a:r>
          </a:p>
          <a:p>
            <a:pPr>
              <a:buFont typeface="Wingdings" pitchFamily="2" charset="2"/>
              <a:buChar char="Ø"/>
            </a:pPr>
            <a:r>
              <a:rPr lang="pl-PL" sz="2400" dirty="0" smtClean="0"/>
              <a:t>używanie języka pełnego szacunku – włączającego i wolnego  od uprzedzeń i stereotypów</a:t>
            </a:r>
          </a:p>
          <a:p>
            <a:endParaRPr lang="pl-PL" sz="2400" dirty="0" smtClean="0"/>
          </a:p>
          <a:p>
            <a:endParaRPr lang="pl-PL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>
                <a:solidFill>
                  <a:srgbClr val="00B050"/>
                </a:solidFill>
              </a:rPr>
              <a:t>Wykłady poparte były  metodami praktycznymi - scenkami, grami zespołowymi oraz w parach</a:t>
            </a:r>
            <a:endParaRPr lang="pl-PL" sz="3200" dirty="0">
              <a:solidFill>
                <a:srgbClr val="00B05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pl-PL" sz="2400" dirty="0" smtClean="0"/>
              <a:t>miłe słowo – komplement na dzień dobry, </a:t>
            </a:r>
            <a:r>
              <a:rPr lang="pl-PL" sz="2400" dirty="0" err="1" smtClean="0"/>
              <a:t>emotikonki</a:t>
            </a:r>
            <a:endParaRPr lang="pl-PL" sz="2400" dirty="0" smtClean="0"/>
          </a:p>
          <a:p>
            <a:pPr>
              <a:buFont typeface="Wingdings" pitchFamily="2" charset="2"/>
              <a:buChar char="Ø"/>
            </a:pPr>
            <a:r>
              <a:rPr lang="pl-PL" sz="2400" dirty="0" smtClean="0"/>
              <a:t>omawianie sytuacji, kiedy czuliśmy się wyobcowani</a:t>
            </a:r>
          </a:p>
          <a:p>
            <a:pPr>
              <a:buFont typeface="Wingdings" pitchFamily="2" charset="2"/>
              <a:buChar char="Ø"/>
            </a:pPr>
            <a:r>
              <a:rPr lang="pl-PL" sz="2400" dirty="0" smtClean="0"/>
              <a:t>tworzenie historii na dany temat – praca w grupach:</a:t>
            </a:r>
          </a:p>
          <a:p>
            <a:pPr lvl="1">
              <a:buFont typeface="Wingdings" pitchFamily="2" charset="2"/>
              <a:buChar char="ü"/>
            </a:pPr>
            <a:r>
              <a:rPr lang="pl-PL" sz="2400" dirty="0" smtClean="0"/>
              <a:t>zabawy integracyjne – tworzenie przyjaznej atmosfery w grupie</a:t>
            </a:r>
          </a:p>
          <a:p>
            <a:pPr lvl="1">
              <a:buFont typeface="Wingdings" pitchFamily="2" charset="2"/>
              <a:buChar char="ü"/>
            </a:pPr>
            <a:r>
              <a:rPr lang="pl-PL" sz="2400" dirty="0" smtClean="0"/>
              <a:t>ubieranie się w jednakowy zestaw ubrań – konkurencja na czas</a:t>
            </a:r>
          </a:p>
          <a:p>
            <a:pPr lvl="1">
              <a:buFont typeface="Wingdings" pitchFamily="2" charset="2"/>
              <a:buChar char="ü"/>
            </a:pPr>
            <a:r>
              <a:rPr lang="pl-PL" sz="2400" dirty="0" smtClean="0"/>
              <a:t>wyścigi z jajkiem, kalambury w formie graficznej</a:t>
            </a:r>
          </a:p>
          <a:p>
            <a:pPr lvl="1">
              <a:buFont typeface="Wingdings" pitchFamily="2" charset="2"/>
              <a:buChar char="ü"/>
            </a:pPr>
            <a:r>
              <a:rPr lang="pl-PL" sz="2400" dirty="0" smtClean="0"/>
              <a:t>slalom – jedna osoba ma zawiązane oczy, druga kieruje słownie, aby ominąć rzeczy poukładane na podłodze – budowanie zaufania</a:t>
            </a:r>
          </a:p>
          <a:p>
            <a:pPr lvl="1">
              <a:buFont typeface="Wingdings" pitchFamily="2" charset="2"/>
              <a:buChar char="ü"/>
            </a:pPr>
            <a:r>
              <a:rPr lang="pl-PL" sz="2400" dirty="0" smtClean="0"/>
              <a:t>układanie puzzli na czas</a:t>
            </a:r>
          </a:p>
          <a:p>
            <a:pPr lvl="1">
              <a:buFont typeface="Wingdings" pitchFamily="2" charset="2"/>
              <a:buChar char="ü"/>
            </a:pPr>
            <a:r>
              <a:rPr lang="pl-PL" sz="2400" dirty="0" smtClean="0"/>
              <a:t>budowanie konstrukcji – wieży przy użyciu kilku dostępnych materiałów</a:t>
            </a:r>
          </a:p>
          <a:p>
            <a:pPr>
              <a:buFont typeface="Wingdings" pitchFamily="2" charset="2"/>
              <a:buChar char="Ø"/>
            </a:pPr>
            <a:r>
              <a:rPr lang="pl-PL" sz="2400" dirty="0" smtClean="0"/>
              <a:t>scenki rodzajowe :</a:t>
            </a:r>
          </a:p>
          <a:p>
            <a:pPr lvl="1">
              <a:buFont typeface="Wingdings" pitchFamily="2" charset="2"/>
              <a:buChar char="ü"/>
            </a:pPr>
            <a:r>
              <a:rPr lang="pl-PL" sz="2400" dirty="0" smtClean="0"/>
              <a:t>rozwiązywanie konfliktu  w grupie</a:t>
            </a:r>
          </a:p>
          <a:p>
            <a:pPr lvl="1">
              <a:buFont typeface="Wingdings" pitchFamily="2" charset="2"/>
              <a:buChar char="ü"/>
            </a:pPr>
            <a:r>
              <a:rPr lang="pl-PL" sz="2400" dirty="0" smtClean="0"/>
              <a:t>rozmowa kwalifikacyjna – unikanie pytań dyskryminujących</a:t>
            </a:r>
          </a:p>
          <a:p>
            <a:pPr lvl="1">
              <a:buFont typeface="Wingdings" pitchFamily="2" charset="2"/>
              <a:buChar char="ü"/>
            </a:pPr>
            <a:r>
              <a:rPr lang="pl-PL" sz="2400" dirty="0" smtClean="0"/>
              <a:t>opisanie swojego zachowania, jeżeli byłeś świadkiem dyskryminacji</a:t>
            </a:r>
          </a:p>
          <a:p>
            <a:endParaRPr lang="pl-PL" sz="2400" dirty="0" smtClean="0"/>
          </a:p>
          <a:p>
            <a:endParaRPr lang="pl-PL" sz="2400" dirty="0" smtClean="0"/>
          </a:p>
          <a:p>
            <a:endParaRPr lang="pl-PL" sz="2400" dirty="0" smtClean="0"/>
          </a:p>
          <a:p>
            <a:endParaRPr lang="pl-PL" dirty="0" smtClean="0"/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3200" dirty="0" smtClean="0">
                <a:solidFill>
                  <a:srgbClr val="7030A0"/>
                </a:solidFill>
              </a:rPr>
              <a:t>Wyścigi z jajkiem</a:t>
            </a:r>
            <a:endParaRPr lang="pl-PL" sz="3200" dirty="0">
              <a:solidFill>
                <a:srgbClr val="7030A0"/>
              </a:solidFill>
            </a:endParaRPr>
          </a:p>
        </p:txBody>
      </p:sp>
      <p:pic>
        <p:nvPicPr>
          <p:cNvPr id="5" name="Obraz 4" descr="IMG-20240503-WA00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124744"/>
            <a:ext cx="2482664" cy="3960440"/>
          </a:xfrm>
          <a:prstGeom prst="rect">
            <a:avLst/>
          </a:prstGeom>
        </p:spPr>
      </p:pic>
      <p:pic>
        <p:nvPicPr>
          <p:cNvPr id="6" name="Obraz 5" descr="IMG-20240504-WA0010.jpg"/>
          <p:cNvPicPr>
            <a:picLocks noChangeAspect="1"/>
          </p:cNvPicPr>
          <p:nvPr/>
        </p:nvPicPr>
        <p:blipFill>
          <a:blip r:embed="rId3" cstate="print"/>
          <a:srcRect l="21314"/>
          <a:stretch>
            <a:fillRect/>
          </a:stretch>
        </p:blipFill>
        <p:spPr>
          <a:xfrm>
            <a:off x="5724128" y="980728"/>
            <a:ext cx="2658376" cy="3744416"/>
          </a:xfrm>
          <a:prstGeom prst="rect">
            <a:avLst/>
          </a:prstGeom>
        </p:spPr>
      </p:pic>
      <p:pic>
        <p:nvPicPr>
          <p:cNvPr id="7" name="Obraz 6" descr="IMG-20240504-WA0076.jpg"/>
          <p:cNvPicPr>
            <a:picLocks noChangeAspect="1"/>
          </p:cNvPicPr>
          <p:nvPr/>
        </p:nvPicPr>
        <p:blipFill>
          <a:blip r:embed="rId4" cstate="print"/>
          <a:srcRect t="21000" b="27950"/>
          <a:stretch>
            <a:fillRect/>
          </a:stretch>
        </p:blipFill>
        <p:spPr>
          <a:xfrm>
            <a:off x="2051720" y="3140968"/>
            <a:ext cx="4470559" cy="3501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>
                <a:solidFill>
                  <a:srgbClr val="EC52CF"/>
                </a:solidFill>
              </a:rPr>
              <a:t>Ubieranie się na czas</a:t>
            </a:r>
            <a:endParaRPr lang="pl-PL" sz="3200" dirty="0">
              <a:solidFill>
                <a:srgbClr val="EC52CF"/>
              </a:solidFill>
            </a:endParaRPr>
          </a:p>
        </p:txBody>
      </p:sp>
      <p:pic>
        <p:nvPicPr>
          <p:cNvPr id="4" name="Symbol zastępczy zawartości 3" descr="IMG-20240504-WA0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340768"/>
            <a:ext cx="3816424" cy="4396168"/>
          </a:xfrm>
        </p:spPr>
      </p:pic>
      <p:pic>
        <p:nvPicPr>
          <p:cNvPr id="5" name="Obraz 4" descr="IMG-20240504-WA0005.jpg"/>
          <p:cNvPicPr>
            <a:picLocks noChangeAspect="1"/>
          </p:cNvPicPr>
          <p:nvPr/>
        </p:nvPicPr>
        <p:blipFill>
          <a:blip r:embed="rId3" cstate="print"/>
          <a:srcRect r="30137"/>
          <a:stretch>
            <a:fillRect/>
          </a:stretch>
        </p:blipFill>
        <p:spPr>
          <a:xfrm>
            <a:off x="4788024" y="1916832"/>
            <a:ext cx="3672408" cy="43924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IMG-20240504-WA00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1628800"/>
            <a:ext cx="3780420" cy="5040560"/>
          </a:xfrm>
        </p:spPr>
      </p:pic>
      <p:pic>
        <p:nvPicPr>
          <p:cNvPr id="5" name="Obraz 4" descr="IMG-20240503-WA0041.jpg"/>
          <p:cNvPicPr>
            <a:picLocks noChangeAspect="1"/>
          </p:cNvPicPr>
          <p:nvPr/>
        </p:nvPicPr>
        <p:blipFill>
          <a:blip r:embed="rId3" cstate="print"/>
          <a:srcRect t="18022" b="3873"/>
          <a:stretch>
            <a:fillRect/>
          </a:stretch>
        </p:blipFill>
        <p:spPr>
          <a:xfrm>
            <a:off x="4860032" y="260648"/>
            <a:ext cx="3674337" cy="50962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>
                <a:solidFill>
                  <a:srgbClr val="0070C0"/>
                </a:solidFill>
              </a:rPr>
              <a:t>Budowanie wieży</a:t>
            </a:r>
            <a:endParaRPr lang="pl-PL" sz="3200" dirty="0">
              <a:solidFill>
                <a:srgbClr val="0070C0"/>
              </a:solidFill>
            </a:endParaRPr>
          </a:p>
        </p:txBody>
      </p:sp>
      <p:pic>
        <p:nvPicPr>
          <p:cNvPr id="4" name="Symbol zastępczy zawartości 3" descr="IMG-20240429-WA007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1772816"/>
            <a:ext cx="2548683" cy="4525963"/>
          </a:xfrm>
        </p:spPr>
      </p:pic>
      <p:pic>
        <p:nvPicPr>
          <p:cNvPr id="5" name="Obraz 4" descr="W.jpg"/>
          <p:cNvPicPr>
            <a:picLocks noChangeAspect="1"/>
          </p:cNvPicPr>
          <p:nvPr/>
        </p:nvPicPr>
        <p:blipFill>
          <a:blip r:embed="rId3" cstate="print"/>
          <a:srcRect t="18500" b="8001"/>
          <a:stretch>
            <a:fillRect/>
          </a:stretch>
        </p:blipFill>
        <p:spPr>
          <a:xfrm>
            <a:off x="4572000" y="1052736"/>
            <a:ext cx="3530890" cy="4608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6" descr="Wież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404664"/>
            <a:ext cx="2548683" cy="4525963"/>
          </a:xfrm>
        </p:spPr>
      </p:pic>
      <p:pic>
        <p:nvPicPr>
          <p:cNvPr id="4" name="Obraz 3" descr="IMG-20240429-WA0070.jpg"/>
          <p:cNvPicPr>
            <a:picLocks noChangeAspect="1"/>
          </p:cNvPicPr>
          <p:nvPr/>
        </p:nvPicPr>
        <p:blipFill>
          <a:blip r:embed="rId3" cstate="print"/>
          <a:srcRect t="10048"/>
          <a:stretch>
            <a:fillRect/>
          </a:stretch>
        </p:blipFill>
        <p:spPr>
          <a:xfrm>
            <a:off x="4860032" y="1988840"/>
            <a:ext cx="2794893" cy="4464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W wafl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88640"/>
            <a:ext cx="2548683" cy="4525963"/>
          </a:xfrm>
        </p:spPr>
      </p:pic>
      <p:pic>
        <p:nvPicPr>
          <p:cNvPr id="5" name="Obraz 4" descr="W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56176" y="260648"/>
            <a:ext cx="2520280" cy="4475525"/>
          </a:xfrm>
          <a:prstGeom prst="rect">
            <a:avLst/>
          </a:prstGeom>
        </p:spPr>
      </p:pic>
      <p:pic>
        <p:nvPicPr>
          <p:cNvPr id="6" name="Obraz 5" descr="IMG-20240501-WA0101.jpg"/>
          <p:cNvPicPr>
            <a:picLocks noChangeAspect="1"/>
          </p:cNvPicPr>
          <p:nvPr/>
        </p:nvPicPr>
        <p:blipFill>
          <a:blip r:embed="rId4" cstate="print"/>
          <a:srcRect t="13477"/>
          <a:stretch>
            <a:fillRect/>
          </a:stretch>
        </p:blipFill>
        <p:spPr>
          <a:xfrm>
            <a:off x="3203848" y="2060848"/>
            <a:ext cx="2811939" cy="4320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>
                <a:solidFill>
                  <a:srgbClr val="FFC000"/>
                </a:solidFill>
              </a:rPr>
              <a:t>Mumia</a:t>
            </a:r>
            <a:endParaRPr lang="pl-PL" sz="3200" dirty="0">
              <a:solidFill>
                <a:srgbClr val="FFC000"/>
              </a:solidFill>
            </a:endParaRPr>
          </a:p>
        </p:txBody>
      </p:sp>
      <p:pic>
        <p:nvPicPr>
          <p:cNvPr id="4" name="Symbol zastępczy zawartości 3" descr="IMG-20240503-WA00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6579" r="8363" b="15338"/>
          <a:stretch>
            <a:fillRect/>
          </a:stretch>
        </p:blipFill>
        <p:spPr>
          <a:xfrm>
            <a:off x="323528" y="620688"/>
            <a:ext cx="2664296" cy="4032448"/>
          </a:xfrm>
        </p:spPr>
      </p:pic>
      <p:pic>
        <p:nvPicPr>
          <p:cNvPr id="5" name="Obraz 4" descr="IMG-20240503-WA0026.jpg"/>
          <p:cNvPicPr>
            <a:picLocks noChangeAspect="1"/>
          </p:cNvPicPr>
          <p:nvPr/>
        </p:nvPicPr>
        <p:blipFill>
          <a:blip r:embed="rId3" cstate="print"/>
          <a:srcRect l="7524" t="13251" b="4851"/>
          <a:stretch>
            <a:fillRect/>
          </a:stretch>
        </p:blipFill>
        <p:spPr>
          <a:xfrm>
            <a:off x="6300192" y="548680"/>
            <a:ext cx="2654957" cy="4176464"/>
          </a:xfrm>
          <a:prstGeom prst="rect">
            <a:avLst/>
          </a:prstGeom>
        </p:spPr>
      </p:pic>
      <p:pic>
        <p:nvPicPr>
          <p:cNvPr id="6" name="Obraz 5" descr="IMG-20240503-WA0031(1).jpg"/>
          <p:cNvPicPr>
            <a:picLocks noChangeAspect="1"/>
          </p:cNvPicPr>
          <p:nvPr/>
        </p:nvPicPr>
        <p:blipFill>
          <a:blip r:embed="rId4" cstate="print"/>
          <a:srcRect l="11158" t="13343"/>
          <a:stretch>
            <a:fillRect/>
          </a:stretch>
        </p:blipFill>
        <p:spPr>
          <a:xfrm>
            <a:off x="3131840" y="1484784"/>
            <a:ext cx="2866590" cy="49665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>
                <a:solidFill>
                  <a:srgbClr val="00B050"/>
                </a:solidFill>
              </a:rPr>
              <a:t>Slalom - zaufaj mi</a:t>
            </a:r>
            <a:endParaRPr lang="pl-PL" sz="3200" dirty="0">
              <a:solidFill>
                <a:srgbClr val="00B050"/>
              </a:solidFill>
            </a:endParaRPr>
          </a:p>
        </p:txBody>
      </p:sp>
      <p:pic>
        <p:nvPicPr>
          <p:cNvPr id="4" name="Symbol zastępczy zawartości 3" descr="IMG-20240424-WA0010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548680"/>
            <a:ext cx="2548683" cy="4525963"/>
          </a:xfrm>
        </p:spPr>
      </p:pic>
      <p:pic>
        <p:nvPicPr>
          <p:cNvPr id="5" name="Obraz 4" descr="IMG-20240424-WA0035.jpg"/>
          <p:cNvPicPr>
            <a:picLocks noChangeAspect="1"/>
          </p:cNvPicPr>
          <p:nvPr/>
        </p:nvPicPr>
        <p:blipFill>
          <a:blip r:embed="rId3" cstate="print"/>
          <a:srcRect l="32687" t="12446" b="9013"/>
          <a:stretch>
            <a:fillRect/>
          </a:stretch>
        </p:blipFill>
        <p:spPr>
          <a:xfrm>
            <a:off x="2915816" y="1268760"/>
            <a:ext cx="2869696" cy="4464496"/>
          </a:xfrm>
          <a:prstGeom prst="rect">
            <a:avLst/>
          </a:prstGeom>
        </p:spPr>
      </p:pic>
      <p:pic>
        <p:nvPicPr>
          <p:cNvPr id="6" name="Obraz 5" descr="IMG-20240424-WA0032(1).jpg"/>
          <p:cNvPicPr>
            <a:picLocks noChangeAspect="1"/>
          </p:cNvPicPr>
          <p:nvPr/>
        </p:nvPicPr>
        <p:blipFill>
          <a:blip r:embed="rId4" cstate="print"/>
          <a:srcRect l="37761" t="8041"/>
          <a:stretch>
            <a:fillRect/>
          </a:stretch>
        </p:blipFill>
        <p:spPr>
          <a:xfrm>
            <a:off x="5868144" y="1988840"/>
            <a:ext cx="3102350" cy="4464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043608" y="0"/>
            <a:ext cx="7056784" cy="1752600"/>
          </a:xfrm>
        </p:spPr>
        <p:txBody>
          <a:bodyPr/>
          <a:lstStyle/>
          <a:p>
            <a:endParaRPr lang="pl-PL" dirty="0" smtClean="0"/>
          </a:p>
          <a:p>
            <a:r>
              <a:rPr lang="pl-PL" dirty="0" err="1" smtClean="0">
                <a:solidFill>
                  <a:schemeClr val="tx1"/>
                </a:solidFill>
              </a:rPr>
              <a:t>Turcja-Manavgat</a:t>
            </a:r>
            <a:r>
              <a:rPr lang="pl-PL" dirty="0" smtClean="0">
                <a:solidFill>
                  <a:schemeClr val="tx1"/>
                </a:solidFill>
              </a:rPr>
              <a:t>- </a:t>
            </a:r>
            <a:r>
              <a:rPr lang="pl-PL" dirty="0" smtClean="0">
                <a:solidFill>
                  <a:schemeClr val="tx1"/>
                </a:solidFill>
              </a:rPr>
              <a:t>22.04.-</a:t>
            </a:r>
            <a:r>
              <a:rPr lang="pl-PL" dirty="0" smtClean="0">
                <a:solidFill>
                  <a:schemeClr val="tx1"/>
                </a:solidFill>
              </a:rPr>
              <a:t>03.05.2024</a:t>
            </a:r>
          </a:p>
          <a:p>
            <a:endParaRPr lang="pl-PL" dirty="0"/>
          </a:p>
        </p:txBody>
      </p:sp>
      <p:sp>
        <p:nvSpPr>
          <p:cNvPr id="7" name="pole tekstowe 6"/>
          <p:cNvSpPr txBox="1"/>
          <p:nvPr/>
        </p:nvSpPr>
        <p:spPr>
          <a:xfrm>
            <a:off x="683568" y="1988840"/>
            <a:ext cx="67687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00B050"/>
                </a:solidFill>
              </a:rPr>
              <a:t>Temat szkolenia</a:t>
            </a:r>
          </a:p>
          <a:p>
            <a:r>
              <a:rPr lang="pl-PL" sz="2400" b="1" dirty="0" smtClean="0">
                <a:solidFill>
                  <a:srgbClr val="7030A0"/>
                </a:solidFill>
              </a:rPr>
              <a:t>Różnorodność,</a:t>
            </a:r>
            <a:r>
              <a:rPr lang="pl-PL" sz="2400" b="1" dirty="0" smtClean="0">
                <a:solidFill>
                  <a:srgbClr val="00B050"/>
                </a:solidFill>
              </a:rPr>
              <a:t> </a:t>
            </a:r>
            <a:r>
              <a:rPr lang="pl-PL" sz="2400" b="1" dirty="0" smtClean="0">
                <a:solidFill>
                  <a:srgbClr val="EC52CF"/>
                </a:solidFill>
              </a:rPr>
              <a:t>tolerancja</a:t>
            </a:r>
            <a:r>
              <a:rPr lang="pl-PL" sz="2400" b="1" dirty="0" smtClean="0">
                <a:solidFill>
                  <a:srgbClr val="00B050"/>
                </a:solidFill>
              </a:rPr>
              <a:t> </a:t>
            </a:r>
            <a:r>
              <a:rPr lang="pl-PL" sz="2400" b="1" dirty="0" smtClean="0">
                <a:solidFill>
                  <a:srgbClr val="0070C0"/>
                </a:solidFill>
              </a:rPr>
              <a:t>i pokonywanie uprzedzeń </a:t>
            </a:r>
            <a:r>
              <a:rPr lang="pl-PL" sz="2400" b="1" dirty="0" smtClean="0">
                <a:solidFill>
                  <a:srgbClr val="FFC000"/>
                </a:solidFill>
              </a:rPr>
              <a:t>w edukacji dorosłych</a:t>
            </a:r>
          </a:p>
          <a:p>
            <a:endParaRPr lang="pl-PL" sz="2400" dirty="0">
              <a:solidFill>
                <a:srgbClr val="00B050"/>
              </a:solidFill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755576" y="3429000"/>
            <a:ext cx="69127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/>
              <a:t>   Przebieg szkolenia:</a:t>
            </a:r>
          </a:p>
          <a:p>
            <a:endParaRPr lang="pl-PL" sz="2000" dirty="0" smtClean="0"/>
          </a:p>
          <a:p>
            <a:r>
              <a:rPr lang="pl-PL" sz="2000" dirty="0" smtClean="0"/>
              <a:t>1. Wykłady  merytoryczne- zdefiniowanie problemu</a:t>
            </a:r>
          </a:p>
          <a:p>
            <a:r>
              <a:rPr lang="pl-PL" sz="2000" dirty="0" smtClean="0"/>
              <a:t>2. Przedstawienie celu szkolenia</a:t>
            </a:r>
          </a:p>
          <a:p>
            <a:r>
              <a:rPr lang="pl-PL" sz="2000" dirty="0" smtClean="0"/>
              <a:t>3. Strategie komunikacji w grupie</a:t>
            </a:r>
          </a:p>
          <a:p>
            <a:r>
              <a:rPr lang="pl-PL" sz="2000" dirty="0" smtClean="0"/>
              <a:t>4. Scenki, gry zespołowe i w parach</a:t>
            </a:r>
          </a:p>
          <a:p>
            <a:r>
              <a:rPr lang="pl-PL" sz="2000" dirty="0" smtClean="0"/>
              <a:t>5. Wycieczka do </a:t>
            </a:r>
            <a:r>
              <a:rPr lang="pl-PL" sz="2000" dirty="0" err="1" smtClean="0"/>
              <a:t>Side</a:t>
            </a:r>
            <a:endParaRPr lang="pl-PL" sz="2000" dirty="0" smtClean="0"/>
          </a:p>
          <a:p>
            <a:r>
              <a:rPr lang="pl-PL" sz="2000" dirty="0" smtClean="0"/>
              <a:t>6. Zakończenie szkolenia</a:t>
            </a:r>
            <a:endParaRPr lang="pl-PL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>
                <a:solidFill>
                  <a:srgbClr val="7030A0"/>
                </a:solidFill>
              </a:rPr>
              <a:t>Kalambury</a:t>
            </a:r>
            <a:endParaRPr lang="pl-PL" sz="3200" dirty="0">
              <a:solidFill>
                <a:srgbClr val="7030A0"/>
              </a:solidFill>
            </a:endParaRPr>
          </a:p>
        </p:txBody>
      </p:sp>
      <p:pic>
        <p:nvPicPr>
          <p:cNvPr id="4" name="Symbol zastępczy zawartości 3" descr="IMG-20240430-WA00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268760"/>
            <a:ext cx="3394472" cy="4525963"/>
          </a:xfrm>
        </p:spPr>
      </p:pic>
      <p:pic>
        <p:nvPicPr>
          <p:cNvPr id="5" name="Obraz 4" descr="IMG-20240430-WA00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3928" y="1988840"/>
            <a:ext cx="4783661" cy="45811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>
                <a:solidFill>
                  <a:srgbClr val="EC52CF"/>
                </a:solidFill>
              </a:rPr>
              <a:t>Puzzle</a:t>
            </a:r>
            <a:endParaRPr lang="pl-PL" sz="3200" dirty="0">
              <a:solidFill>
                <a:srgbClr val="EC52CF"/>
              </a:solidFill>
            </a:endParaRPr>
          </a:p>
        </p:txBody>
      </p:sp>
      <p:pic>
        <p:nvPicPr>
          <p:cNvPr id="4" name="Symbol zastępczy zawartości 3" descr="IMG-20240425-WA00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36096" y="764704"/>
            <a:ext cx="3196755" cy="5676812"/>
          </a:xfrm>
        </p:spPr>
      </p:pic>
      <p:pic>
        <p:nvPicPr>
          <p:cNvPr id="5" name="Obraz 4" descr="IMG-20240425-WA0008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9632" y="1412776"/>
            <a:ext cx="2716817" cy="4824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</a:t>
            </a:r>
            <a:r>
              <a:rPr lang="pl-PL" sz="3200" dirty="0" smtClean="0">
                <a:solidFill>
                  <a:srgbClr val="0070C0"/>
                </a:solidFill>
              </a:rPr>
              <a:t>Wycieczka do </a:t>
            </a:r>
            <a:r>
              <a:rPr lang="pl-PL" sz="3200" dirty="0" err="1" smtClean="0">
                <a:solidFill>
                  <a:srgbClr val="0070C0"/>
                </a:solidFill>
              </a:rPr>
              <a:t>Side</a:t>
            </a:r>
            <a:endParaRPr lang="pl-PL" sz="3200" dirty="0">
              <a:solidFill>
                <a:srgbClr val="0070C0"/>
              </a:solidFill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pl-PL" sz="2000" dirty="0" smtClean="0"/>
              <a:t>antyczne miasto pełne historycznych pamiątek, w którym przeszłość spotyka się z teraźniejszością</a:t>
            </a:r>
          </a:p>
          <a:p>
            <a:pPr>
              <a:buFont typeface="Wingdings" pitchFamily="2" charset="2"/>
              <a:buChar char="Ø"/>
            </a:pPr>
            <a:r>
              <a:rPr lang="pl-PL" sz="2000" dirty="0" smtClean="0"/>
              <a:t>nazwa oznacza w języku lokalnym owoc granatu</a:t>
            </a:r>
          </a:p>
          <a:p>
            <a:pPr>
              <a:buFont typeface="Wingdings" pitchFamily="2" charset="2"/>
              <a:buChar char="Ø"/>
            </a:pPr>
            <a:r>
              <a:rPr lang="pl-PL" sz="2000" dirty="0" smtClean="0"/>
              <a:t>początki sięgają VI wieku przed nasza erą</a:t>
            </a:r>
          </a:p>
          <a:p>
            <a:pPr>
              <a:buFont typeface="Wingdings" pitchFamily="2" charset="2"/>
              <a:buChar char="Ø"/>
            </a:pPr>
            <a:r>
              <a:rPr lang="pl-PL" sz="2000" dirty="0" smtClean="0"/>
              <a:t>w III wieku przed nasza era podbite przez Aleksandra Wielkiego</a:t>
            </a:r>
          </a:p>
          <a:p>
            <a:pPr>
              <a:buFont typeface="Wingdings" pitchFamily="2" charset="2"/>
              <a:buChar char="Ø"/>
            </a:pPr>
            <a:r>
              <a:rPr lang="pl-PL" sz="2000" dirty="0" smtClean="0"/>
              <a:t>na przełomie starej i nowej ery było znanym portem pirackim, słynącym z handlu niewolnikami</a:t>
            </a:r>
          </a:p>
          <a:p>
            <a:pPr>
              <a:buFont typeface="Wingdings" pitchFamily="2" charset="2"/>
              <a:buChar char="Ø"/>
            </a:pPr>
            <a:r>
              <a:rPr lang="pl-PL" sz="2000" dirty="0" smtClean="0"/>
              <a:t>pod koniec I wieku  przechodzi w ręce Rzymian</a:t>
            </a:r>
          </a:p>
          <a:p>
            <a:pPr>
              <a:buFont typeface="Wingdings" pitchFamily="2" charset="2"/>
              <a:buChar char="Ø"/>
            </a:pPr>
            <a:r>
              <a:rPr lang="pl-PL" sz="2000" dirty="0" smtClean="0"/>
              <a:t>liczne wojny i kataklizmy – trzęsienia ziemi doprowadzają miasto do prawie całkowitego zniszczenia</a:t>
            </a:r>
          </a:p>
          <a:p>
            <a:pPr>
              <a:buFont typeface="Wingdings" pitchFamily="2" charset="2"/>
              <a:buChar char="Ø"/>
            </a:pPr>
            <a:r>
              <a:rPr lang="pl-PL" sz="2000" dirty="0" smtClean="0"/>
              <a:t>dzisiaj archeolodzy odsłaniają bezcenne pozostałości po starożytnym </a:t>
            </a:r>
            <a:r>
              <a:rPr lang="pl-PL" sz="2000" dirty="0" err="1" smtClean="0"/>
              <a:t>Side</a:t>
            </a:r>
            <a:endParaRPr lang="pl-PL" sz="2000" dirty="0" smtClean="0"/>
          </a:p>
          <a:p>
            <a:pPr>
              <a:buFont typeface="Wingdings" pitchFamily="2" charset="2"/>
              <a:buChar char="Ø"/>
            </a:pPr>
            <a:r>
              <a:rPr lang="pl-PL" sz="2000" dirty="0" smtClean="0"/>
              <a:t>tereny odrestaurowane pokryte zostały szklanymi taflami, dzięki którym można oglądać dawne elementy budowli</a:t>
            </a:r>
          </a:p>
          <a:p>
            <a:endParaRPr lang="pl-PL" sz="2000" dirty="0" smtClean="0"/>
          </a:p>
          <a:p>
            <a:endParaRPr lang="pl-PL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IMG-20240429-WA00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260648"/>
            <a:ext cx="3978441" cy="5304589"/>
          </a:xfrm>
        </p:spPr>
      </p:pic>
      <p:pic>
        <p:nvPicPr>
          <p:cNvPr id="4" name="Obraz 3" descr="IMG-20240429-WA00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052736"/>
            <a:ext cx="3923928" cy="52319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MYYY (2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21887"/>
          <a:stretch>
            <a:fillRect/>
          </a:stretch>
        </p:blipFill>
        <p:spPr>
          <a:xfrm>
            <a:off x="1475656" y="188640"/>
            <a:ext cx="6153337" cy="64087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-243408"/>
            <a:ext cx="8229600" cy="1143000"/>
          </a:xfrm>
        </p:spPr>
        <p:txBody>
          <a:bodyPr>
            <a:normAutofit/>
          </a:bodyPr>
          <a:lstStyle/>
          <a:p>
            <a:r>
              <a:rPr lang="pl-PL" sz="3200" dirty="0" smtClean="0">
                <a:solidFill>
                  <a:srgbClr val="00B0F0"/>
                </a:solidFill>
              </a:rPr>
              <a:t>Wodospady </a:t>
            </a:r>
            <a:endParaRPr lang="pl-PL" sz="3200" dirty="0">
              <a:solidFill>
                <a:srgbClr val="00B0F0"/>
              </a:solidFill>
            </a:endParaRPr>
          </a:p>
        </p:txBody>
      </p:sp>
      <p:pic>
        <p:nvPicPr>
          <p:cNvPr id="4" name="Symbol zastępczy zawartości 3" descr="IMG_20240428_121805906_HD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851513" y="1468967"/>
            <a:ext cx="5801014" cy="43924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err="1" smtClean="0">
                <a:solidFill>
                  <a:srgbClr val="FFC000"/>
                </a:solidFill>
              </a:rPr>
              <a:t>Światynia</a:t>
            </a:r>
            <a:r>
              <a:rPr lang="pl-PL" sz="3200" dirty="0" smtClean="0">
                <a:solidFill>
                  <a:srgbClr val="FFC000"/>
                </a:solidFill>
              </a:rPr>
              <a:t> </a:t>
            </a:r>
            <a:r>
              <a:rPr lang="pl-PL" sz="3200" dirty="0" err="1" smtClean="0">
                <a:solidFill>
                  <a:srgbClr val="FFC000"/>
                </a:solidFill>
              </a:rPr>
              <a:t>Apollina</a:t>
            </a:r>
            <a:endParaRPr lang="pl-PL" sz="3200" dirty="0">
              <a:solidFill>
                <a:srgbClr val="FFC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700808"/>
            <a:ext cx="6839731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3200" dirty="0" smtClean="0">
                <a:solidFill>
                  <a:srgbClr val="00B050"/>
                </a:solidFill>
              </a:rPr>
              <a:t>Teatr antyczny -</a:t>
            </a:r>
            <a:r>
              <a:rPr lang="pl-PL" sz="3200" dirty="0" err="1" smtClean="0">
                <a:solidFill>
                  <a:srgbClr val="00B050"/>
                </a:solidFill>
              </a:rPr>
              <a:t>Aspendos</a:t>
            </a:r>
            <a:endParaRPr lang="pl-PL" sz="3200" dirty="0">
              <a:solidFill>
                <a:srgbClr val="00B050"/>
              </a:solidFill>
            </a:endParaRPr>
          </a:p>
        </p:txBody>
      </p:sp>
      <p:pic>
        <p:nvPicPr>
          <p:cNvPr id="5" name="Obraz 4" descr="IMG_20240428_1521299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576230" y="1672242"/>
            <a:ext cx="5532106" cy="41490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>
                <a:solidFill>
                  <a:srgbClr val="7030A0"/>
                </a:solidFill>
              </a:rPr>
              <a:t>Agora</a:t>
            </a:r>
            <a:endParaRPr lang="pl-PL" sz="3200" dirty="0">
              <a:solidFill>
                <a:srgbClr val="7030A0"/>
              </a:solidFill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84784"/>
            <a:ext cx="8342513" cy="469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>
                <a:solidFill>
                  <a:srgbClr val="EC52CF"/>
                </a:solidFill>
              </a:rPr>
              <a:t>Ulica kolumnowa</a:t>
            </a:r>
            <a:endParaRPr lang="pl-PL" sz="3200" dirty="0">
              <a:solidFill>
                <a:srgbClr val="EC52CF"/>
              </a:solidFill>
            </a:endParaRPr>
          </a:p>
        </p:txBody>
      </p:sp>
      <p:pic>
        <p:nvPicPr>
          <p:cNvPr id="4" name="Symbol zastępczy zawartości 3" descr="kolumnow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412776"/>
            <a:ext cx="3641452" cy="4855270"/>
          </a:xfrm>
        </p:spPr>
      </p:pic>
      <p:pic>
        <p:nvPicPr>
          <p:cNvPr id="5" name="Obraz 4" descr="IMG-20240501-WA0036.jpg"/>
          <p:cNvPicPr>
            <a:picLocks noChangeAspect="1"/>
          </p:cNvPicPr>
          <p:nvPr/>
        </p:nvPicPr>
        <p:blipFill>
          <a:blip r:embed="rId3" cstate="print"/>
          <a:srcRect t="18527"/>
          <a:stretch>
            <a:fillRect/>
          </a:stretch>
        </p:blipFill>
        <p:spPr>
          <a:xfrm>
            <a:off x="4932040" y="1340768"/>
            <a:ext cx="3384376" cy="48965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>
                <a:solidFill>
                  <a:srgbClr val="00B050"/>
                </a:solidFill>
              </a:rPr>
              <a:t>Główne tematy szkolenia</a:t>
            </a:r>
            <a:endParaRPr lang="pl-PL" sz="3200" dirty="0">
              <a:solidFill>
                <a:srgbClr val="00B05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pl-PL" dirty="0" smtClean="0"/>
              <a:t>Promowanie różnorodności i włączania w kształceniu dorosłych</a:t>
            </a:r>
          </a:p>
          <a:p>
            <a:pPr>
              <a:buFont typeface="Wingdings" pitchFamily="2" charset="2"/>
              <a:buChar char="Ø"/>
            </a:pPr>
            <a:r>
              <a:rPr lang="pl-PL" dirty="0" smtClean="0"/>
              <a:t> Wpływ uprzedzeń i dyskryminacji na środowiska </a:t>
            </a:r>
          </a:p>
          <a:p>
            <a:pPr>
              <a:buFont typeface="Wingdings" pitchFamily="2" charset="2"/>
              <a:buChar char="Ø"/>
            </a:pPr>
            <a:r>
              <a:rPr lang="pl-PL" dirty="0" smtClean="0"/>
              <a:t> Zrozumienie ukrytych uprzedzeń i ich wpływu na postrzeganie i zachowania</a:t>
            </a:r>
          </a:p>
          <a:p>
            <a:pPr>
              <a:buFont typeface="Wingdings" pitchFamily="2" charset="2"/>
              <a:buChar char="Ø"/>
            </a:pPr>
            <a:r>
              <a:rPr lang="pl-PL" dirty="0" smtClean="0"/>
              <a:t> Budowanie wrażliwości kulturowej i szacunku</a:t>
            </a:r>
          </a:p>
          <a:p>
            <a:pPr>
              <a:buFont typeface="Wingdings" pitchFamily="2" charset="2"/>
              <a:buChar char="Ø"/>
            </a:pPr>
            <a:r>
              <a:rPr lang="pl-PL" dirty="0" smtClean="0"/>
              <a:t>Strategie rozwoju kompetencji kulturowych wśród edukatorów i uczniów</a:t>
            </a:r>
          </a:p>
          <a:p>
            <a:pPr>
              <a:buFont typeface="Wingdings" pitchFamily="2" charset="2"/>
              <a:buChar char="Ø"/>
            </a:pPr>
            <a:r>
              <a:rPr lang="pl-PL" dirty="0" smtClean="0"/>
              <a:t>Skuteczne strategie komunikacji mające na celu budowanie szacunku i zrozumienia w grupie.</a:t>
            </a:r>
          </a:p>
          <a:p>
            <a:pPr>
              <a:buFont typeface="Wingdings" pitchFamily="2" charset="2"/>
              <a:buChar char="Ø"/>
            </a:pPr>
            <a:r>
              <a:rPr lang="pl-PL" dirty="0" smtClean="0"/>
              <a:t>Techniki aktywnego słuchania i empatycznej komunikacji</a:t>
            </a:r>
          </a:p>
          <a:p>
            <a:pPr>
              <a:buFont typeface="Wingdings" pitchFamily="2" charset="2"/>
              <a:buChar char="Ø"/>
            </a:pPr>
            <a:r>
              <a:rPr lang="pl-PL" dirty="0" smtClean="0"/>
              <a:t>Wzmacnianie dynamiki grupy</a:t>
            </a:r>
          </a:p>
          <a:p>
            <a:pPr>
              <a:buFont typeface="Wingdings" pitchFamily="2" charset="2"/>
              <a:buChar char="Ø"/>
            </a:pPr>
            <a:r>
              <a:rPr lang="pl-PL" dirty="0" smtClean="0"/>
              <a:t>Umiejętności rozwiązywania konfliktów</a:t>
            </a:r>
          </a:p>
          <a:p>
            <a:pPr>
              <a:buFont typeface="Wingdings" pitchFamily="2" charset="2"/>
              <a:buChar char="Ø"/>
            </a:pPr>
            <a:r>
              <a:rPr lang="pl-PL" dirty="0" smtClean="0"/>
              <a:t>Motywacja i zaangażowanie w edukacji dorosłych</a:t>
            </a:r>
          </a:p>
          <a:p>
            <a:pPr>
              <a:buFont typeface="Wingdings" pitchFamily="2" charset="2"/>
              <a:buChar char="Ø"/>
            </a:pPr>
            <a:r>
              <a:rPr lang="pl-PL" dirty="0" smtClean="0"/>
              <a:t>Przezwyciężanie uprzedzeń i stereotypów</a:t>
            </a:r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3200" dirty="0" smtClean="0">
                <a:solidFill>
                  <a:srgbClr val="0070C0"/>
                </a:solidFill>
              </a:rPr>
              <a:t>Brama Wespazjana</a:t>
            </a:r>
            <a:endParaRPr lang="pl-PL" sz="3200" dirty="0">
              <a:solidFill>
                <a:srgbClr val="0070C0"/>
              </a:solidFill>
            </a:endParaRPr>
          </a:p>
        </p:txBody>
      </p:sp>
      <p:pic>
        <p:nvPicPr>
          <p:cNvPr id="4" name="Symbol zastępczy zawartości 3" descr="IMG-20240429-WA00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83768" y="980728"/>
            <a:ext cx="4217516" cy="56233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>
                <a:solidFill>
                  <a:srgbClr val="FFC000"/>
                </a:solidFill>
              </a:rPr>
              <a:t>Nimfeum</a:t>
            </a:r>
            <a:endParaRPr lang="pl-PL" sz="3200" dirty="0">
              <a:solidFill>
                <a:srgbClr val="FFC000"/>
              </a:solidFill>
            </a:endParaRPr>
          </a:p>
        </p:txBody>
      </p:sp>
      <p:pic>
        <p:nvPicPr>
          <p:cNvPr id="46082" name="Picture 2" descr="https://turcjawsandalach.pl/files/images/budowle/akwedukt-i-nimfeum-w-side/side_nimfeum_previe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556792"/>
            <a:ext cx="6912768" cy="45900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>
                <a:solidFill>
                  <a:srgbClr val="00B050"/>
                </a:solidFill>
              </a:rPr>
              <a:t>Zakończenie szkolenia</a:t>
            </a:r>
            <a:endParaRPr lang="pl-PL" sz="3200" dirty="0">
              <a:solidFill>
                <a:srgbClr val="00B050"/>
              </a:solidFill>
            </a:endParaRPr>
          </a:p>
        </p:txBody>
      </p:sp>
      <p:pic>
        <p:nvPicPr>
          <p:cNvPr id="4" name="Symbol zastępczy zawartości 3" descr="IMG-20240504-WA00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20450"/>
          <a:stretch>
            <a:fillRect/>
          </a:stretch>
        </p:blipFill>
        <p:spPr>
          <a:xfrm>
            <a:off x="323528" y="2636912"/>
            <a:ext cx="3672408" cy="3895197"/>
          </a:xfrm>
        </p:spPr>
      </p:pic>
      <p:pic>
        <p:nvPicPr>
          <p:cNvPr id="5" name="Obraz 4" descr="IMG-20240504-WA006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7944" y="1772816"/>
            <a:ext cx="4676548" cy="32209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IMG-20240504-WA0022.jpg"/>
          <p:cNvPicPr>
            <a:picLocks noChangeAspect="1"/>
          </p:cNvPicPr>
          <p:nvPr/>
        </p:nvPicPr>
        <p:blipFill>
          <a:blip r:embed="rId2" cstate="print"/>
          <a:srcRect r="17942" b="25518"/>
          <a:stretch>
            <a:fillRect/>
          </a:stretch>
        </p:blipFill>
        <p:spPr>
          <a:xfrm>
            <a:off x="5436096" y="188640"/>
            <a:ext cx="3528392" cy="4270190"/>
          </a:xfrm>
          <a:prstGeom prst="rect">
            <a:avLst/>
          </a:prstGeom>
        </p:spPr>
      </p:pic>
      <p:pic>
        <p:nvPicPr>
          <p:cNvPr id="7" name="Obraz 6" descr="IMG-20240504-WA0033.jpg"/>
          <p:cNvPicPr>
            <a:picLocks noChangeAspect="1"/>
          </p:cNvPicPr>
          <p:nvPr/>
        </p:nvPicPr>
        <p:blipFill>
          <a:blip r:embed="rId3" cstate="print"/>
          <a:srcRect r="14073" b="8833"/>
          <a:stretch>
            <a:fillRect/>
          </a:stretch>
        </p:blipFill>
        <p:spPr>
          <a:xfrm>
            <a:off x="2915816" y="2492896"/>
            <a:ext cx="2952328" cy="4176464"/>
          </a:xfrm>
          <a:prstGeom prst="rect">
            <a:avLst/>
          </a:prstGeom>
        </p:spPr>
      </p:pic>
      <p:pic>
        <p:nvPicPr>
          <p:cNvPr id="4" name="Obraz 3" descr="IMG-20240504-WA0025.jpg"/>
          <p:cNvPicPr>
            <a:picLocks noChangeAspect="1"/>
          </p:cNvPicPr>
          <p:nvPr/>
        </p:nvPicPr>
        <p:blipFill>
          <a:blip r:embed="rId4" cstate="print"/>
          <a:srcRect b="23105"/>
          <a:stretch>
            <a:fillRect/>
          </a:stretch>
        </p:blipFill>
        <p:spPr>
          <a:xfrm>
            <a:off x="179511" y="260648"/>
            <a:ext cx="3230725" cy="33123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IMG-20240504-WA007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60032" y="2564904"/>
            <a:ext cx="3909575" cy="3528392"/>
          </a:xfrm>
          <a:prstGeom prst="rect">
            <a:avLst/>
          </a:prstGeom>
        </p:spPr>
      </p:pic>
      <p:pic>
        <p:nvPicPr>
          <p:cNvPr id="4" name="Symbol zastępczy zawartości 3" descr="IMG-20240504-WA0019(1)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b="17410"/>
          <a:stretch>
            <a:fillRect/>
          </a:stretch>
        </p:blipFill>
        <p:spPr>
          <a:xfrm>
            <a:off x="179512" y="2204864"/>
            <a:ext cx="4054210" cy="4464496"/>
          </a:xfrm>
        </p:spPr>
      </p:pic>
      <p:pic>
        <p:nvPicPr>
          <p:cNvPr id="5" name="Obraz 4" descr="IMG-20240504-WA0065.jpg"/>
          <p:cNvPicPr>
            <a:picLocks noChangeAspect="1"/>
          </p:cNvPicPr>
          <p:nvPr/>
        </p:nvPicPr>
        <p:blipFill>
          <a:blip r:embed="rId4" cstate="print"/>
          <a:srcRect b="13251"/>
          <a:stretch>
            <a:fillRect/>
          </a:stretch>
        </p:blipFill>
        <p:spPr>
          <a:xfrm>
            <a:off x="2771800" y="260648"/>
            <a:ext cx="3406393" cy="35283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IMG-20240504-WA00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9992" y="2276871"/>
            <a:ext cx="4012024" cy="4083485"/>
          </a:xfrm>
          <a:prstGeom prst="rect">
            <a:avLst/>
          </a:prstGeom>
        </p:spPr>
      </p:pic>
      <p:pic>
        <p:nvPicPr>
          <p:cNvPr id="4" name="Symbol zastępczy zawartości 3" descr="IMG-20240504-WA006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67544" y="332656"/>
            <a:ext cx="4932658" cy="403244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IMG-20240504-WA00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548680"/>
            <a:ext cx="2746400" cy="3661867"/>
          </a:xfrm>
        </p:spPr>
      </p:pic>
      <p:pic>
        <p:nvPicPr>
          <p:cNvPr id="5" name="Obraz 4" descr="IMG-20240504-WA00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99792" y="2564904"/>
            <a:ext cx="3311142" cy="39330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IMG-20240504-WA00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3360"/>
          <a:stretch>
            <a:fillRect/>
          </a:stretch>
        </p:blipFill>
        <p:spPr>
          <a:xfrm>
            <a:off x="251520" y="476672"/>
            <a:ext cx="8643608" cy="561662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2376264"/>
          </a:xfrm>
        </p:spPr>
        <p:txBody>
          <a:bodyPr/>
          <a:lstStyle/>
          <a:p>
            <a:pPr algn="ctr">
              <a:buNone/>
            </a:pPr>
            <a:r>
              <a:rPr lang="pl-PL" i="1" dirty="0" smtClean="0"/>
              <a:t>Musimy mieć świadomość, że  na co dzień  możemy doświadczyć uczucia izolacji, uprzedzeń względem siebie jak i innych.</a:t>
            </a:r>
          </a:p>
          <a:p>
            <a:pPr algn="ctr">
              <a:buNone/>
            </a:pPr>
            <a:r>
              <a:rPr lang="pl-PL" i="1" dirty="0" smtClean="0"/>
              <a:t>Nauczmy się je eliminować !</a:t>
            </a:r>
            <a:endParaRPr lang="pl-PL" i="1" dirty="0"/>
          </a:p>
        </p:txBody>
      </p:sp>
      <p:sp>
        <p:nvSpPr>
          <p:cNvPr id="4" name="pole tekstowe 3"/>
          <p:cNvSpPr txBox="1"/>
          <p:nvPr/>
        </p:nvSpPr>
        <p:spPr>
          <a:xfrm>
            <a:off x="2699792" y="4293096"/>
            <a:ext cx="37381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3200" dirty="0" smtClean="0"/>
              <a:t>Dziękujemy za uwagę</a:t>
            </a:r>
          </a:p>
          <a:p>
            <a:pPr algn="ctr"/>
            <a:r>
              <a:rPr lang="pl-PL" sz="3200" dirty="0" smtClean="0">
                <a:sym typeface="Wingdings" pitchFamily="2" charset="2"/>
              </a:rPr>
              <a:t></a:t>
            </a:r>
            <a:endParaRPr lang="pl-PL" sz="3200" dirty="0"/>
          </a:p>
        </p:txBody>
      </p:sp>
      <p:pic>
        <p:nvPicPr>
          <p:cNvPr id="5" name="Obraz 4" descr="IMG-20240504-WA0080.jpg"/>
          <p:cNvPicPr>
            <a:picLocks noChangeAspect="1"/>
          </p:cNvPicPr>
          <p:nvPr/>
        </p:nvPicPr>
        <p:blipFill>
          <a:blip r:embed="rId2" cstate="print"/>
          <a:srcRect b="30428"/>
          <a:stretch>
            <a:fillRect/>
          </a:stretch>
        </p:blipFill>
        <p:spPr>
          <a:xfrm>
            <a:off x="179512" y="4653136"/>
            <a:ext cx="1979712" cy="18364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>
                <a:solidFill>
                  <a:srgbClr val="7030A0"/>
                </a:solidFill>
              </a:rPr>
              <a:t>Szkolenie – wykłady - dyskusje</a:t>
            </a:r>
            <a:endParaRPr lang="pl-PL" sz="3200" dirty="0">
              <a:solidFill>
                <a:srgbClr val="7030A0"/>
              </a:solidFill>
            </a:endParaRPr>
          </a:p>
        </p:txBody>
      </p:sp>
      <p:pic>
        <p:nvPicPr>
          <p:cNvPr id="6" name="Symbol zastępczy zawartości 5" descr="IMG-20240504-WA00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63688" y="1412776"/>
            <a:ext cx="5544616" cy="493005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IMG-20240429-WA006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27442" b="17760"/>
          <a:stretch>
            <a:fillRect/>
          </a:stretch>
        </p:blipFill>
        <p:spPr>
          <a:xfrm>
            <a:off x="179512" y="332656"/>
            <a:ext cx="3773903" cy="3672408"/>
          </a:xfrm>
        </p:spPr>
      </p:pic>
      <p:pic>
        <p:nvPicPr>
          <p:cNvPr id="5" name="Obraz 4" descr="IMG-20240423-WA0001(1).jpg"/>
          <p:cNvPicPr>
            <a:picLocks noChangeAspect="1"/>
          </p:cNvPicPr>
          <p:nvPr/>
        </p:nvPicPr>
        <p:blipFill>
          <a:blip r:embed="rId3" cstate="print"/>
          <a:srcRect l="5229" b="4793"/>
          <a:stretch>
            <a:fillRect/>
          </a:stretch>
        </p:blipFill>
        <p:spPr>
          <a:xfrm>
            <a:off x="3995936" y="2636912"/>
            <a:ext cx="4778559" cy="360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IMG-20240504-WA00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860032" y="260648"/>
            <a:ext cx="4001492" cy="4285944"/>
          </a:xfrm>
        </p:spPr>
      </p:pic>
      <p:pic>
        <p:nvPicPr>
          <p:cNvPr id="5" name="Symbol zastępczy zawartości 3" descr="IMG-20240504-WA00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1988840"/>
            <a:ext cx="4221634" cy="42471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124744"/>
            <a:ext cx="8507288" cy="5073427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pl-PL" sz="2000" b="1" dirty="0" smtClean="0"/>
              <a:t>Różnorodność</a:t>
            </a:r>
            <a:r>
              <a:rPr lang="pl-PL" sz="2000" dirty="0" smtClean="0"/>
              <a:t> obejmuje szeroką gamę różnic między ludźmi pod względem rasy, płci, orientacji seksualnej, statusu społeczno-ekonomicznego, wykształcenia, religii  i tła kulturowego. Inność jest trudna i wiele osób czuje się z tego powodu wyobcowana. </a:t>
            </a:r>
          </a:p>
          <a:p>
            <a:pPr>
              <a:buFont typeface="Wingdings" pitchFamily="2" charset="2"/>
              <a:buChar char="Ø"/>
            </a:pPr>
            <a:r>
              <a:rPr lang="pl-PL" sz="2000" b="1" dirty="0" smtClean="0"/>
              <a:t>Uprzedzenia ukryte </a:t>
            </a:r>
            <a:r>
              <a:rPr lang="pl-PL" sz="2000" dirty="0" smtClean="0"/>
              <a:t>odnoszą do postaw lub stereotypów, które nieświadomie wpływają na nasze sądy postrzegania i zachowania wobec innych, często bez naszej świadomości. Te uprzedzenia są zakorzenione w normach społecznych i kulturowych, doświadczeniu i pochodzeniu osobistym i mogą wpływać na interakcje z innymi w znaczący sposób.</a:t>
            </a:r>
          </a:p>
          <a:p>
            <a:pPr>
              <a:buFont typeface="Wingdings" pitchFamily="2" charset="2"/>
              <a:buChar char="Ø"/>
            </a:pPr>
            <a:r>
              <a:rPr lang="pl-PL" sz="2000" b="1" dirty="0" err="1" smtClean="0"/>
              <a:t>Bias</a:t>
            </a:r>
            <a:r>
              <a:rPr lang="pl-PL" sz="2000" b="1" dirty="0" smtClean="0"/>
              <a:t> </a:t>
            </a:r>
            <a:r>
              <a:rPr lang="pl-PL" sz="2000" dirty="0" smtClean="0"/>
              <a:t>– uprzedzenie - zniekształcenie poznawcze na podstawie pierwszego wrażenia.</a:t>
            </a:r>
          </a:p>
          <a:p>
            <a:pPr>
              <a:buFont typeface="Wingdings" pitchFamily="2" charset="2"/>
              <a:buChar char="Ø"/>
            </a:pPr>
            <a:r>
              <a:rPr lang="pl-PL" sz="2000" b="1" dirty="0" smtClean="0"/>
              <a:t>Stereotypowa ocena  ludzi </a:t>
            </a:r>
            <a:r>
              <a:rPr lang="pl-PL" sz="2000" dirty="0" smtClean="0"/>
              <a:t>– na podstawie rasy, płci, orientacji seksualnej, statusu społeczno-ekonomicznego, wykształcenia, religii  i tła kulturowego, mogą prowadzić do wzmocnienia negatywnych przekonań na temat tych grup.</a:t>
            </a:r>
          </a:p>
          <a:p>
            <a:pPr>
              <a:buFont typeface="Wingdings" pitchFamily="2" charset="2"/>
              <a:buChar char="Ø"/>
            </a:pPr>
            <a:endParaRPr lang="pl-PL" sz="2000" dirty="0"/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pl-PL" sz="3200" dirty="0" smtClean="0">
                <a:solidFill>
                  <a:srgbClr val="EC52CF"/>
                </a:solidFill>
              </a:rPr>
              <a:t>Definicje</a:t>
            </a:r>
            <a:endParaRPr lang="pl-PL" sz="3200" dirty="0">
              <a:solidFill>
                <a:srgbClr val="EC52C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611560" y="764704"/>
            <a:ext cx="756084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endParaRPr lang="pl-PL" sz="2000" dirty="0" smtClean="0"/>
          </a:p>
          <a:p>
            <a:r>
              <a:rPr lang="pl-PL" sz="2400" dirty="0" smtClean="0"/>
              <a:t>Skutki powyższych zachowań :</a:t>
            </a:r>
          </a:p>
          <a:p>
            <a:endParaRPr lang="pl-PL" sz="2000" dirty="0" smtClean="0">
              <a:solidFill>
                <a:srgbClr val="00B05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pl-PL" sz="2000" dirty="0" smtClean="0"/>
              <a:t> mogą objawić się negatywnie w naszych zachowaniach i interakcjach z innymi osobami, na nasza komunikację w społeczeństwie</a:t>
            </a:r>
          </a:p>
          <a:p>
            <a:pPr>
              <a:buFont typeface="Wingdings" pitchFamily="2" charset="2"/>
              <a:buChar char="Ø"/>
            </a:pPr>
            <a:r>
              <a:rPr lang="pl-PL" sz="2000" dirty="0" smtClean="0"/>
              <a:t> mogą prowadzić do niezamierzonych  </a:t>
            </a:r>
            <a:r>
              <a:rPr lang="pl-PL" sz="2000" dirty="0" err="1" smtClean="0"/>
              <a:t>mikroagresji</a:t>
            </a:r>
            <a:r>
              <a:rPr lang="pl-PL" sz="2000" dirty="0" smtClean="0"/>
              <a:t>, odmiennego traktowania, np. możemy w sposób niezamierzony przerwać lub odrzucić osobę z marginalizowanej  grupy, a w rzeczywistości jest ona kompetentna i mogłaby wnieść cenny wkład w działalność danej społeczności</a:t>
            </a:r>
          </a:p>
          <a:p>
            <a:pPr>
              <a:buFont typeface="Wingdings" pitchFamily="2" charset="2"/>
              <a:buChar char="Ø"/>
            </a:pPr>
            <a:r>
              <a:rPr lang="pl-PL" sz="2000" dirty="0" smtClean="0"/>
              <a:t> mogą być dalekosiężne i przyczyniać się  do nierówności systemowych, niesprawiedliwości społecznych, utrwalać dysproporcje  w edukacji, zatrudnieniu</a:t>
            </a:r>
          </a:p>
          <a:p>
            <a:pPr>
              <a:buFont typeface="Wingdings" pitchFamily="2" charset="2"/>
              <a:buChar char="Ø"/>
            </a:pPr>
            <a:r>
              <a:rPr lang="pl-PL" sz="2000" dirty="0" smtClean="0"/>
              <a:t> powodują, że osoby z grupy marginalizowanej czują się  wyobcowane, odtrącone, sfrustrowane</a:t>
            </a:r>
          </a:p>
          <a:p>
            <a:pPr>
              <a:buFont typeface="Wingdings" pitchFamily="2" charset="2"/>
              <a:buChar char="Ø"/>
            </a:pPr>
            <a:endParaRPr lang="pl-PL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pl-PL" sz="3200" dirty="0" smtClean="0">
                <a:solidFill>
                  <a:srgbClr val="0070C0"/>
                </a:solidFill>
              </a:rPr>
              <a:t>Cel mobilności- zwiększenie kompetencji i umiejętności w zakresie tematu kursu</a:t>
            </a:r>
            <a:endParaRPr lang="pl-PL" sz="3200" dirty="0">
              <a:solidFill>
                <a:srgbClr val="0070C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pl-PL" sz="2400" dirty="0" smtClean="0"/>
              <a:t>wspieranie środowiska włączającego poprzez edukację</a:t>
            </a:r>
          </a:p>
          <a:p>
            <a:pPr>
              <a:buFont typeface="Wingdings" pitchFamily="2" charset="2"/>
              <a:buChar char="Ø"/>
            </a:pPr>
            <a:r>
              <a:rPr lang="pl-PL" sz="2400" dirty="0" smtClean="0"/>
              <a:t>zrozumienie w/</a:t>
            </a:r>
            <a:r>
              <a:rPr lang="pl-PL" sz="2400" dirty="0" err="1" smtClean="0"/>
              <a:t>w</a:t>
            </a:r>
            <a:r>
              <a:rPr lang="pl-PL" sz="2400" dirty="0" smtClean="0"/>
              <a:t> zjawisk – jest niezbędne do promowania świadomości, empatii i odpowiedzialności w ich eliminowaniu, poprzez łagodzenie  ich skutków, aby  sprawiedliwie  traktować  i stwarzać  możliwości rozwoju dla wszystkich osób</a:t>
            </a:r>
          </a:p>
          <a:p>
            <a:pPr>
              <a:buFont typeface="Wingdings" pitchFamily="2" charset="2"/>
              <a:buChar char="Ø"/>
            </a:pPr>
            <a:r>
              <a:rPr lang="pl-PL" sz="2400" dirty="0" smtClean="0"/>
              <a:t>sposoby eliminowania i pokonywania uprzedzeń i stereotypowego myślenia u siebie  jak w grupach społecznych</a:t>
            </a:r>
          </a:p>
          <a:p>
            <a:pPr>
              <a:buFont typeface="Wingdings" pitchFamily="2" charset="2"/>
              <a:buChar char="Ø"/>
            </a:pPr>
            <a:r>
              <a:rPr lang="pl-PL" sz="2400" dirty="0" smtClean="0"/>
              <a:t>poszerzanie wiedzy i inspiracji wokół różnorodności i  promowanie jej doceniania</a:t>
            </a:r>
          </a:p>
          <a:p>
            <a:pPr>
              <a:buFont typeface="Wingdings" pitchFamily="2" charset="2"/>
              <a:buChar char="Ø"/>
            </a:pPr>
            <a:r>
              <a:rPr lang="pl-PL" sz="2400" dirty="0" smtClean="0"/>
              <a:t>promowanie tolerancji i szacunku</a:t>
            </a:r>
          </a:p>
          <a:p>
            <a:pPr>
              <a:buFont typeface="Wingdings" pitchFamily="2" charset="2"/>
              <a:buChar char="Ø"/>
            </a:pPr>
            <a:r>
              <a:rPr lang="pl-PL" sz="2400" dirty="0" smtClean="0"/>
              <a:t>poznanie kultury i historii Turcji</a:t>
            </a:r>
          </a:p>
          <a:p>
            <a:pPr>
              <a:buFont typeface="Wingdings" pitchFamily="2" charset="2"/>
              <a:buChar char="Ø"/>
            </a:pPr>
            <a:r>
              <a:rPr lang="pl-PL" sz="2400" dirty="0" smtClean="0"/>
              <a:t>n</a:t>
            </a:r>
            <a:r>
              <a:rPr lang="pl-PL" sz="2400" smtClean="0"/>
              <a:t>auka </a:t>
            </a:r>
            <a:r>
              <a:rPr lang="pl-PL" sz="2400" dirty="0" smtClean="0"/>
              <a:t>języka angielskiego</a:t>
            </a:r>
          </a:p>
          <a:p>
            <a:endParaRPr lang="pl-PL" dirty="0" smtClean="0"/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428</TotalTime>
  <Words>822</Words>
  <Application>Microsoft Office PowerPoint</Application>
  <PresentationFormat>Pokaz na ekranie (4:3)</PresentationFormat>
  <Paragraphs>102</Paragraphs>
  <Slides>38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38</vt:i4>
      </vt:variant>
    </vt:vector>
  </HeadingPairs>
  <TitlesOfParts>
    <vt:vector size="39" baseType="lpstr">
      <vt:lpstr>Motyw pakietu Office</vt:lpstr>
      <vt:lpstr>GO UP ACADEMY</vt:lpstr>
      <vt:lpstr>Slajd 2</vt:lpstr>
      <vt:lpstr>Główne tematy szkolenia</vt:lpstr>
      <vt:lpstr>Szkolenie – wykłady - dyskusje</vt:lpstr>
      <vt:lpstr>Slajd 5</vt:lpstr>
      <vt:lpstr>Slajd 6</vt:lpstr>
      <vt:lpstr>Definicje</vt:lpstr>
      <vt:lpstr>Slajd 8</vt:lpstr>
      <vt:lpstr>Cel mobilności- zwiększenie kompetencji i umiejętności w zakresie tematu kursu</vt:lpstr>
      <vt:lpstr>Strategie komunikacji w grupie do tworzenia przyjaznego środowiska opartego na szacunku i zrozumieniu</vt:lpstr>
      <vt:lpstr>Wykłady poparte były  metodami praktycznymi - scenkami, grami zespołowymi oraz w parach</vt:lpstr>
      <vt:lpstr>Wyścigi z jajkiem</vt:lpstr>
      <vt:lpstr>Ubieranie się na czas</vt:lpstr>
      <vt:lpstr>Slajd 14</vt:lpstr>
      <vt:lpstr>Budowanie wieży</vt:lpstr>
      <vt:lpstr>Slajd 16</vt:lpstr>
      <vt:lpstr>Slajd 17</vt:lpstr>
      <vt:lpstr>Mumia</vt:lpstr>
      <vt:lpstr>Slalom - zaufaj mi</vt:lpstr>
      <vt:lpstr>Kalambury</vt:lpstr>
      <vt:lpstr>Puzzle</vt:lpstr>
      <vt:lpstr> Wycieczka do Side</vt:lpstr>
      <vt:lpstr>Slajd 23</vt:lpstr>
      <vt:lpstr>Slajd 24</vt:lpstr>
      <vt:lpstr>Wodospady </vt:lpstr>
      <vt:lpstr>Światynia Apollina</vt:lpstr>
      <vt:lpstr>Teatr antyczny -Aspendos</vt:lpstr>
      <vt:lpstr>Agora</vt:lpstr>
      <vt:lpstr>Ulica kolumnowa</vt:lpstr>
      <vt:lpstr>Brama Wespazjana</vt:lpstr>
      <vt:lpstr>Nimfeum</vt:lpstr>
      <vt:lpstr>Zakończenie szkolenia</vt:lpstr>
      <vt:lpstr>Slajd 33</vt:lpstr>
      <vt:lpstr>Slajd 34</vt:lpstr>
      <vt:lpstr>Slajd 35</vt:lpstr>
      <vt:lpstr>Slajd 36</vt:lpstr>
      <vt:lpstr>Slajd 37</vt:lpstr>
      <vt:lpstr>Slajd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Kreatywność na Przyszłośc</dc:title>
  <dc:creator>Toshiba</dc:creator>
  <cp:lastModifiedBy>Toshiba</cp:lastModifiedBy>
  <cp:revision>174</cp:revision>
  <dcterms:created xsi:type="dcterms:W3CDTF">2024-05-20T09:48:49Z</dcterms:created>
  <dcterms:modified xsi:type="dcterms:W3CDTF">2024-05-23T12:04:47Z</dcterms:modified>
</cp:coreProperties>
</file>