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5" r:id="rId3"/>
    <p:sldId id="276" r:id="rId4"/>
    <p:sldId id="285" r:id="rId5"/>
    <p:sldId id="277" r:id="rId6"/>
    <p:sldId id="280" r:id="rId7"/>
    <p:sldId id="278" r:id="rId8"/>
    <p:sldId id="279" r:id="rId9"/>
    <p:sldId id="274" r:id="rId10"/>
    <p:sldId id="258" r:id="rId11"/>
    <p:sldId id="259" r:id="rId12"/>
    <p:sldId id="299" r:id="rId13"/>
    <p:sldId id="297" r:id="rId14"/>
    <p:sldId id="260" r:id="rId15"/>
    <p:sldId id="262" r:id="rId16"/>
    <p:sldId id="291" r:id="rId17"/>
    <p:sldId id="263" r:id="rId18"/>
    <p:sldId id="265" r:id="rId19"/>
    <p:sldId id="300" r:id="rId20"/>
    <p:sldId id="266" r:id="rId21"/>
    <p:sldId id="268" r:id="rId22"/>
    <p:sldId id="287" r:id="rId23"/>
    <p:sldId id="302" r:id="rId24"/>
    <p:sldId id="288" r:id="rId25"/>
    <p:sldId id="283" r:id="rId26"/>
    <p:sldId id="289" r:id="rId27"/>
    <p:sldId id="269" r:id="rId28"/>
    <p:sldId id="290" r:id="rId29"/>
    <p:sldId id="282" r:id="rId30"/>
    <p:sldId id="292" r:id="rId31"/>
    <p:sldId id="270" r:id="rId32"/>
    <p:sldId id="295" r:id="rId33"/>
    <p:sldId id="303" r:id="rId34"/>
    <p:sldId id="271" r:id="rId35"/>
    <p:sldId id="272" r:id="rId36"/>
    <p:sldId id="296" r:id="rId37"/>
    <p:sldId id="273" r:id="rId38"/>
    <p:sldId id="261" r:id="rId39"/>
    <p:sldId id="286" r:id="rId40"/>
    <p:sldId id="304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375EDA3-5E40-4392-8BA7-FB4C38C6EF10}" type="datetimeFigureOut">
              <a:rPr lang="pl-PL" smtClean="0"/>
              <a:pPr/>
              <a:t>13.11.2023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6618EB6-8D88-4A27-B87D-AC5A0E33C38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B050"/>
                </a:solidFill>
              </a:rPr>
              <a:t>Kreatywność na </a:t>
            </a:r>
            <a:r>
              <a:rPr lang="pl-PL" dirty="0" err="1" smtClean="0">
                <a:solidFill>
                  <a:srgbClr val="00B050"/>
                </a:solidFill>
              </a:rPr>
              <a:t>Przyszłośc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Grecja –Peloponez-Tolo-2023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Edukacja w terenie - </a:t>
            </a:r>
            <a:r>
              <a:rPr lang="pl-PL" sz="2400" dirty="0" err="1" smtClean="0"/>
              <a:t>Assini</a:t>
            </a:r>
            <a:r>
              <a:rPr lang="pl-PL" sz="2400" dirty="0" smtClean="0"/>
              <a:t> - natura  zmienia i kształtuje człowieka, motywuje do działań</a:t>
            </a:r>
            <a:endParaRPr lang="pl-PL" sz="2400" dirty="0"/>
          </a:p>
        </p:txBody>
      </p:sp>
      <p:pic>
        <p:nvPicPr>
          <p:cNvPr id="3" name="Obraz 2" descr="Assini.jpg"/>
          <p:cNvPicPr>
            <a:picLocks noChangeAspect="1"/>
          </p:cNvPicPr>
          <p:nvPr/>
        </p:nvPicPr>
        <p:blipFill>
          <a:blip r:embed="rId2" cstate="print"/>
          <a:srcRect b="15350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Wspinając się na wzgórze </a:t>
            </a:r>
            <a:r>
              <a:rPr lang="pl-PL" sz="2400" dirty="0" err="1" smtClean="0"/>
              <a:t>Assini</a:t>
            </a:r>
            <a:r>
              <a:rPr lang="pl-PL" sz="2400" dirty="0" smtClean="0"/>
              <a:t> poznajemy bogatą </a:t>
            </a:r>
            <a:r>
              <a:rPr lang="pl-PL" sz="2400" dirty="0" err="1" smtClean="0"/>
              <a:t>roslinność</a:t>
            </a:r>
            <a:r>
              <a:rPr lang="pl-PL" sz="2400" dirty="0" smtClean="0"/>
              <a:t> zdrowotną - zachwycił nas szczególnie eukaliptus - właściwości przeciwbakteryjne-wirusowe i zapalne</a:t>
            </a:r>
            <a:endParaRPr lang="pl-PL" sz="2400" dirty="0"/>
          </a:p>
        </p:txBody>
      </p:sp>
      <p:pic>
        <p:nvPicPr>
          <p:cNvPr id="3" name="Obraz 2" descr="Eukaliptus.jpg"/>
          <p:cNvPicPr>
            <a:picLocks noChangeAspect="1"/>
          </p:cNvPicPr>
          <p:nvPr/>
        </p:nvPicPr>
        <p:blipFill>
          <a:blip r:embed="rId2" cstate="print"/>
          <a:srcRect b="21650"/>
          <a:stretch>
            <a:fillRect/>
          </a:stretch>
        </p:blipFill>
        <p:spPr>
          <a:xfrm>
            <a:off x="2267744" y="1700808"/>
            <a:ext cx="5143500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Zieleń i przejrzyste morze</a:t>
            </a:r>
            <a:endParaRPr lang="pl-PL" sz="2400" dirty="0"/>
          </a:p>
        </p:txBody>
      </p:sp>
      <p:pic>
        <p:nvPicPr>
          <p:cNvPr id="4" name="Symbol zastępczy zawartości 3" descr="P_20230913_111656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8640960" cy="4320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Po odpoczynku na szczycie w pozostałościach po świątyni Akropol zaczerpnęliśmy mocy – powrót nie stanowił problemu</a:t>
            </a:r>
            <a:endParaRPr lang="pl-PL" sz="2400" dirty="0"/>
          </a:p>
        </p:txBody>
      </p:sp>
      <p:pic>
        <p:nvPicPr>
          <p:cNvPr id="4" name="Symbol zastępczy zawartości 3" descr="IMG-20230913-WA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231"/>
          <a:stretch>
            <a:fillRect/>
          </a:stretch>
        </p:blipFill>
        <p:spPr>
          <a:xfrm>
            <a:off x="179512" y="1772816"/>
            <a:ext cx="2520280" cy="4071221"/>
          </a:xfrm>
        </p:spPr>
      </p:pic>
      <p:pic>
        <p:nvPicPr>
          <p:cNvPr id="5" name="Obraz 4" descr="IMG-20230913-WA0020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772816"/>
            <a:ext cx="2856317" cy="4032448"/>
          </a:xfrm>
          <a:prstGeom prst="rect">
            <a:avLst/>
          </a:prstGeom>
        </p:spPr>
      </p:pic>
      <p:pic>
        <p:nvPicPr>
          <p:cNvPr id="6" name="Obraz 5" descr="IMG-20230913-WA0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772816"/>
            <a:ext cx="2179366" cy="4115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Gotujemy razem- chłopaki gotują, dziewczyny degustują, rozkosz dla podniebienia i od razu świat jest bardziej kolorowy</a:t>
            </a:r>
            <a:endParaRPr lang="pl-PL" sz="2400" dirty="0"/>
          </a:p>
        </p:txBody>
      </p:sp>
      <p:pic>
        <p:nvPicPr>
          <p:cNvPr id="4" name="Obraz 3" descr="Wszyscy gotują.jpg"/>
          <p:cNvPicPr>
            <a:picLocks noChangeAspect="1"/>
          </p:cNvPicPr>
          <p:nvPr/>
        </p:nvPicPr>
        <p:blipFill>
          <a:blip r:embed="rId2" cstate="print"/>
          <a:srcRect t="24800"/>
          <a:stretch>
            <a:fillRect/>
          </a:stretch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Degustacja potraw greckich</a:t>
            </a:r>
            <a:endParaRPr lang="pl-PL" sz="2400" dirty="0"/>
          </a:p>
        </p:txBody>
      </p:sp>
      <p:pic>
        <p:nvPicPr>
          <p:cNvPr id="5" name="Obraz 4" descr="Degustacja.jpg"/>
          <p:cNvPicPr>
            <a:picLocks noChangeAspect="1"/>
          </p:cNvPicPr>
          <p:nvPr/>
        </p:nvPicPr>
        <p:blipFill>
          <a:blip r:embed="rId2" cstate="print"/>
          <a:srcRect t="9051" b="8001"/>
          <a:stretch>
            <a:fillRect/>
          </a:stretch>
        </p:blipFill>
        <p:spPr>
          <a:xfrm>
            <a:off x="0" y="1169368"/>
            <a:ext cx="9144000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Opuncje – </a:t>
            </a:r>
            <a:r>
              <a:rPr lang="pl-PL" dirty="0" err="1" smtClean="0"/>
              <a:t>pyszne,ale</a:t>
            </a:r>
            <a:r>
              <a:rPr lang="pl-PL" dirty="0" smtClean="0"/>
              <a:t> nie zbierać gołymi rękami</a:t>
            </a:r>
            <a:endParaRPr lang="pl-PL" dirty="0"/>
          </a:p>
        </p:txBody>
      </p:sp>
      <p:pic>
        <p:nvPicPr>
          <p:cNvPr id="4" name="Symbol zastępczy zawartości 3" descr="IMG-20230918-WA0012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Winnica</a:t>
            </a:r>
            <a:endParaRPr lang="pl-PL" sz="2400" dirty="0"/>
          </a:p>
        </p:txBody>
      </p:sp>
      <p:pic>
        <p:nvPicPr>
          <p:cNvPr id="4" name="Obraz 3" descr="IMG-20231103-WA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Hipoterapia </a:t>
            </a:r>
            <a:endParaRPr lang="pl-PL" sz="2400" dirty="0"/>
          </a:p>
        </p:txBody>
      </p:sp>
      <p:pic>
        <p:nvPicPr>
          <p:cNvPr id="5" name="Obraz 4" descr="IMG-20230918-WA0001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892480" cy="444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_20230918_173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8671789" cy="46185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Przygotowanie do wyjazdu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Szkolenie ponad 30 godzin: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język angielski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wykłady z zakresu pedagogiki i psychologii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kultura, tradycje, historia  Grecji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Lęki pokonane - ruszamy !</a:t>
            </a:r>
            <a:endParaRPr lang="pl-PL" sz="2400" dirty="0"/>
          </a:p>
        </p:txBody>
      </p:sp>
      <p:pic>
        <p:nvPicPr>
          <p:cNvPr id="4" name="Obraz 3" descr="IMG-20230918-WA0003(2).jpg"/>
          <p:cNvPicPr>
            <a:picLocks noChangeAspect="1"/>
          </p:cNvPicPr>
          <p:nvPr/>
        </p:nvPicPr>
        <p:blipFill>
          <a:blip r:embed="rId2" cstate="print"/>
          <a:srcRect t="11151" b="8001"/>
          <a:stretch>
            <a:fillRect/>
          </a:stretch>
        </p:blipFill>
        <p:spPr>
          <a:xfrm>
            <a:off x="0" y="1313384"/>
            <a:ext cx="9144000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Terapia </a:t>
            </a:r>
            <a:r>
              <a:rPr lang="pl-PL" sz="2400" dirty="0" err="1" smtClean="0"/>
              <a:t>dżwiękiem</a:t>
            </a:r>
            <a:r>
              <a:rPr lang="pl-PL" sz="2400" dirty="0" smtClean="0"/>
              <a:t> – pobudza, uspokaja leczy</a:t>
            </a:r>
            <a:endParaRPr lang="pl-PL" sz="2400" dirty="0"/>
          </a:p>
        </p:txBody>
      </p:sp>
      <p:pic>
        <p:nvPicPr>
          <p:cNvPr id="5" name="Obraz 4" descr="20230920_113900(2).jpg"/>
          <p:cNvPicPr>
            <a:picLocks noChangeAspect="1"/>
          </p:cNvPicPr>
          <p:nvPr/>
        </p:nvPicPr>
        <p:blipFill>
          <a:blip r:embed="rId2" cstate="print"/>
          <a:srcRect t="11643" b="9683"/>
          <a:stretch>
            <a:fillRect/>
          </a:stretch>
        </p:blipFill>
        <p:spPr>
          <a:xfrm>
            <a:off x="1211627" y="1052736"/>
            <a:ext cx="7932373" cy="475252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60212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To nie jest zestaw obiadowy – tylko gongi i misy z mosiądzu do terapii 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Joga – na rozpoczęcie dobrego dnia</a:t>
            </a:r>
            <a:endParaRPr lang="pl-PL" sz="2400" dirty="0"/>
          </a:p>
        </p:txBody>
      </p:sp>
      <p:pic>
        <p:nvPicPr>
          <p:cNvPr id="4" name="Symbol zastępczy zawartości 3" descr="IMG-20231103-WA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Dołącz do nas</a:t>
            </a:r>
            <a:endParaRPr lang="pl-PL" sz="2400" dirty="0"/>
          </a:p>
        </p:txBody>
      </p:sp>
      <p:pic>
        <p:nvPicPr>
          <p:cNvPr id="4" name="Symbol zastępczy zawartości 3" descr="P_20230919_080348_1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8766456" cy="38884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A  teraz relaks - wyciszanie</a:t>
            </a:r>
            <a:endParaRPr lang="pl-PL" sz="2400" dirty="0"/>
          </a:p>
        </p:txBody>
      </p:sp>
      <p:pic>
        <p:nvPicPr>
          <p:cNvPr id="4" name="Symbol zastępczy zawartości 3" descr="IMG-20231103-WA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dirty="0" err="1" smtClean="0"/>
              <a:t>Epidauros</a:t>
            </a:r>
            <a:r>
              <a:rPr lang="pl-PL" sz="2400" dirty="0" smtClean="0"/>
              <a:t> – starożytny kompleks teatralno- sanatoryjny – leczenie duszy i ciała</a:t>
            </a:r>
            <a:endParaRPr lang="pl-PL" sz="2400" dirty="0"/>
          </a:p>
        </p:txBody>
      </p:sp>
      <p:pic>
        <p:nvPicPr>
          <p:cNvPr id="6" name="Symbol zastępczy zawartości 5" descr="IMG-20231103-WA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W amfiteatrze nadal odbywają się  spektakle starożytnych twórców Sofoklesa, Eurypidesa, Ajschylosa</a:t>
            </a:r>
            <a:endParaRPr lang="pl-PL" sz="2400" dirty="0"/>
          </a:p>
        </p:txBody>
      </p:sp>
      <p:pic>
        <p:nvPicPr>
          <p:cNvPr id="4" name="Symbol zastępczy zawartości 3" descr="IMG-20231103-WA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340768"/>
            <a:ext cx="6278033" cy="4708525"/>
          </a:xfrm>
        </p:spPr>
      </p:pic>
      <p:sp>
        <p:nvSpPr>
          <p:cNvPr id="5" name="pole tekstowe 4"/>
          <p:cNvSpPr txBox="1"/>
          <p:nvPr/>
        </p:nvSpPr>
        <p:spPr>
          <a:xfrm>
            <a:off x="251520" y="2492896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Doskonała akustyka bez stereofonii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Gabinet starożytnej medycyny – bezpłatnie i bez kolejek</a:t>
            </a:r>
            <a:endParaRPr lang="pl-PL" sz="2400" dirty="0"/>
          </a:p>
        </p:txBody>
      </p:sp>
      <p:pic>
        <p:nvPicPr>
          <p:cNvPr id="4" name="Obraz 3" descr="20230917_094553(1).jpg"/>
          <p:cNvPicPr>
            <a:picLocks noChangeAspect="1"/>
          </p:cNvPicPr>
          <p:nvPr/>
        </p:nvPicPr>
        <p:blipFill>
          <a:blip r:embed="rId2" cstate="print"/>
          <a:srcRect t="15350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Dłuto czy młoteczek?</a:t>
            </a:r>
            <a:endParaRPr lang="pl-PL" sz="2400" dirty="0"/>
          </a:p>
        </p:txBody>
      </p:sp>
      <p:pic>
        <p:nvPicPr>
          <p:cNvPr id="4" name="Symbol zastępczy zawartości 3" descr="20230917_094553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439" t="36998" r="9702" b="45267"/>
          <a:stretch>
            <a:fillRect/>
          </a:stretch>
        </p:blipFill>
        <p:spPr>
          <a:xfrm>
            <a:off x="-1" y="1256198"/>
            <a:ext cx="9144001" cy="5413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Gry terenowe – w </a:t>
            </a:r>
            <a:r>
              <a:rPr lang="pl-PL" sz="2400" dirty="0" err="1" smtClean="0"/>
              <a:t>Nafplio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 nastawione na osiągnięcie celu, razem damy radę</a:t>
            </a:r>
            <a:endParaRPr lang="pl-PL" sz="2400" dirty="0"/>
          </a:p>
        </p:txBody>
      </p:sp>
      <p:pic>
        <p:nvPicPr>
          <p:cNvPr id="4" name="Symbol zastępczy zawartości 3" descr="IMG-20230915-WA0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3531394" cy="4708525"/>
          </a:xfrm>
        </p:spPr>
      </p:pic>
      <p:pic>
        <p:nvPicPr>
          <p:cNvPr id="5" name="Obraz 4" descr="IMG-20230915-WA0015(1).jpg"/>
          <p:cNvPicPr>
            <a:picLocks noChangeAspect="1"/>
          </p:cNvPicPr>
          <p:nvPr/>
        </p:nvPicPr>
        <p:blipFill>
          <a:blip r:embed="rId3" cstate="print"/>
          <a:srcRect l="19288" r="11413"/>
          <a:stretch>
            <a:fillRect/>
          </a:stretch>
        </p:blipFill>
        <p:spPr>
          <a:xfrm>
            <a:off x="3851920" y="2348880"/>
            <a:ext cx="4790481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dirty="0" smtClean="0"/>
              <a:t>Ciekawostki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091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najdłuższa linia brzegowa na świecie – 14800 km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poza Grecją kontynentalną w skład wchodzi 2500 wysp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Peloponez leży między Morzem Jońskim i Egejskim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Kanał Koryncki-powstał w latach 1881-1893,obecnie odbywa się tylko żegluga turystyczna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Poszukiwania</a:t>
            </a:r>
            <a:endParaRPr lang="pl-PL" sz="2400" dirty="0"/>
          </a:p>
        </p:txBody>
      </p:sp>
      <p:pic>
        <p:nvPicPr>
          <p:cNvPr id="5" name="Obraz 4" descr="IMG-20230915-WA0036.jpg"/>
          <p:cNvPicPr>
            <a:picLocks noChangeAspect="1"/>
          </p:cNvPicPr>
          <p:nvPr/>
        </p:nvPicPr>
        <p:blipFill>
          <a:blip r:embed="rId2" cstate="print"/>
          <a:srcRect t="8001" b="9051"/>
          <a:stretch>
            <a:fillRect/>
          </a:stretch>
        </p:blipFill>
        <p:spPr>
          <a:xfrm>
            <a:off x="251520" y="4149080"/>
            <a:ext cx="2304256" cy="2548472"/>
          </a:xfrm>
          <a:prstGeom prst="rect">
            <a:avLst/>
          </a:prstGeom>
        </p:spPr>
      </p:pic>
      <p:pic>
        <p:nvPicPr>
          <p:cNvPr id="7" name="Symbol zastępczy zawartości 3" descr="IMG-20231108-WA00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6751" r="36723"/>
          <a:stretch>
            <a:fillRect/>
          </a:stretch>
        </p:blipFill>
        <p:spPr>
          <a:xfrm>
            <a:off x="323528" y="1268760"/>
            <a:ext cx="2088232" cy="2185002"/>
          </a:xfrm>
        </p:spPr>
      </p:pic>
      <p:pic>
        <p:nvPicPr>
          <p:cNvPr id="6" name="Obraz 5" descr="wejscie-na-Twierdze-Palamidi-Nauplion-Grec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9504" y="1412777"/>
            <a:ext cx="2833731" cy="4248472"/>
          </a:xfrm>
          <a:prstGeom prst="rect">
            <a:avLst/>
          </a:prstGeom>
        </p:spPr>
      </p:pic>
      <p:pic>
        <p:nvPicPr>
          <p:cNvPr id="8" name="Obraz 7" descr="Brama-ladowa-Nauplion-Peloponez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988840"/>
            <a:ext cx="3048000" cy="203073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39552" y="34290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Wenecka Forteca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419872" y="41490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Brama Wenecka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843808" y="5949280"/>
            <a:ext cx="161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król Grecji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436096" y="5949280"/>
            <a:ext cx="370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Zamek </a:t>
            </a:r>
            <a:r>
              <a:rPr lang="pl-PL" dirty="0" err="1" smtClean="0"/>
              <a:t>Palamida</a:t>
            </a:r>
            <a:r>
              <a:rPr lang="pl-PL" dirty="0" smtClean="0"/>
              <a:t>- 999 schodów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Płyniemy na wyspę Hydra – wyspa poetów, malarzy, muzyków, piękna kaskadowa architektura, urzekający klimat w ucieczce od codzienności</a:t>
            </a:r>
            <a:endParaRPr lang="pl-PL" sz="2400" dirty="0"/>
          </a:p>
        </p:txBody>
      </p:sp>
      <p:pic>
        <p:nvPicPr>
          <p:cNvPr id="4" name="Obraz 3" descr="20230916_120344.jpg"/>
          <p:cNvPicPr>
            <a:picLocks noChangeAspect="1"/>
          </p:cNvPicPr>
          <p:nvPr/>
        </p:nvPicPr>
        <p:blipFill>
          <a:blip r:embed="rId2" cstate="print"/>
          <a:srcRect b="13415"/>
          <a:stretch>
            <a:fillRect/>
          </a:stretch>
        </p:blipFill>
        <p:spPr>
          <a:xfrm>
            <a:off x="467544" y="1196752"/>
            <a:ext cx="8316416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0230916_121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87370"/>
            <a:ext cx="7560840" cy="567063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755576" y="33265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„Taksówki „  na Hydrze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-20230916-WA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404664"/>
            <a:ext cx="4467498" cy="5956664"/>
          </a:xfrm>
        </p:spPr>
      </p:pic>
      <p:sp>
        <p:nvSpPr>
          <p:cNvPr id="5" name="pole tekstowe 4"/>
          <p:cNvSpPr txBox="1"/>
          <p:nvPr/>
        </p:nvSpPr>
        <p:spPr>
          <a:xfrm>
            <a:off x="251520" y="213285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Apollo mityczny bóg słońca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Nieznane prawosławie – kult, symbolika, obrzędy</a:t>
            </a:r>
            <a:endParaRPr lang="pl-PL" sz="2400" dirty="0"/>
          </a:p>
        </p:txBody>
      </p:sp>
      <p:pic>
        <p:nvPicPr>
          <p:cNvPr id="3" name="Obraz 2" descr="Kościół pprawosławny.jpg"/>
          <p:cNvPicPr>
            <a:picLocks noChangeAspect="1"/>
          </p:cNvPicPr>
          <p:nvPr/>
        </p:nvPicPr>
        <p:blipFill>
          <a:blip r:embed="rId2" cstate="print"/>
          <a:srcRect b="24624"/>
          <a:stretch>
            <a:fillRect/>
          </a:stretch>
        </p:blipFill>
        <p:spPr>
          <a:xfrm>
            <a:off x="2051720" y="1052736"/>
            <a:ext cx="4968552" cy="5538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Kapliczka – dziękczynna lub żałobna</a:t>
            </a:r>
            <a:endParaRPr lang="pl-PL" sz="2400" dirty="0"/>
          </a:p>
        </p:txBody>
      </p:sp>
      <p:pic>
        <p:nvPicPr>
          <p:cNvPr id="3" name="Obraz 2" descr="Kaplicz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980728"/>
            <a:ext cx="4083918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Cerkiew </a:t>
            </a:r>
            <a:endParaRPr lang="pl-PL" sz="2400" dirty="0"/>
          </a:p>
        </p:txBody>
      </p:sp>
      <p:pic>
        <p:nvPicPr>
          <p:cNvPr id="4" name="Symbol zastępczy zawartości 3" descr="IMG-20230915-WA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84784"/>
            <a:ext cx="8377636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Athos – samotnia tylko dla mężczyzn</a:t>
            </a:r>
            <a:endParaRPr lang="pl-PL" sz="2400" dirty="0"/>
          </a:p>
        </p:txBody>
      </p:sp>
      <p:pic>
        <p:nvPicPr>
          <p:cNvPr id="3" name="Obraz 2" descr="Athos.jpeg"/>
          <p:cNvPicPr>
            <a:picLocks noChangeAspect="1"/>
          </p:cNvPicPr>
          <p:nvPr/>
        </p:nvPicPr>
        <p:blipFill>
          <a:blip r:embed="rId2" cstate="print"/>
          <a:srcRect r="3538"/>
          <a:stretch>
            <a:fillRect/>
          </a:stretch>
        </p:blipFill>
        <p:spPr>
          <a:xfrm>
            <a:off x="0" y="859047"/>
            <a:ext cx="8820472" cy="513990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 flipH="1">
            <a:off x="-1" y="6165304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Centrum kontemplacji w otoczeniu dzikiej natury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6712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Podsumowanie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602128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rozwój aktywności fizycznej – w zdrowym ciele zdrowy duch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współpracuj – nie walcz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komunikatywność – sprzyja pracy zespołowej i dobrym relacjom w </a:t>
            </a:r>
            <a:r>
              <a:rPr lang="pl-PL" dirty="0" smtClean="0"/>
              <a:t>grupie ,duże znaczenie ma osobowość prowadzącego ,pomysłowość , umiejętnoś</a:t>
            </a:r>
            <a:r>
              <a:rPr lang="pl-PL" dirty="0" smtClean="0"/>
              <a:t>ć stworzenia przyjaznej atmosfery. Wszystko to wpływa mobilizująco na każdego z członków grupy, pozwalając  jednocześnie  </a:t>
            </a:r>
            <a:r>
              <a:rPr lang="pl-PL" sz="3900" dirty="0" smtClean="0"/>
              <a:t>zachować własną indywidualność</a:t>
            </a:r>
            <a:endParaRPr lang="pl-PL" sz="3900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rozwiązywanie zadań – wzmocniliśmy naszą innowacyjność  w myśleniu i działaniu (nasza mała kreatywność</a:t>
            </a:r>
            <a:r>
              <a:rPr lang="pl-PL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poznanie </a:t>
            </a:r>
            <a:r>
              <a:rPr lang="pl-PL" dirty="0" smtClean="0"/>
              <a:t>siebie – odważ się realizować swoje potrzeby duchowe i fizyczne 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851920" y="1268760"/>
            <a:ext cx="5111750" cy="4464496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endParaRPr lang="pl-PL" sz="2400" dirty="0" smtClean="0"/>
          </a:p>
          <a:p>
            <a:pPr algn="ctr">
              <a:buFont typeface="Wingdings" pitchFamily="2" charset="2"/>
              <a:buChar char="Ø"/>
            </a:pPr>
            <a:r>
              <a:rPr lang="pl-PL" sz="2400" dirty="0" smtClean="0"/>
              <a:t>MIESZKANIE NIE MOŻE BYĆ TWOJA KLATKĄ</a:t>
            </a:r>
          </a:p>
          <a:p>
            <a:pPr algn="ctr">
              <a:buNone/>
            </a:pPr>
            <a:endParaRPr lang="pl-PL" sz="2400" dirty="0" smtClean="0"/>
          </a:p>
          <a:p>
            <a:pPr algn="ctr">
              <a:buFont typeface="Wingdings" pitchFamily="2" charset="2"/>
              <a:buChar char="Ø"/>
            </a:pPr>
            <a:r>
              <a:rPr lang="pl-PL" sz="2400" dirty="0" smtClean="0"/>
              <a:t>SPĘDZAJ CZAS Z PRZUJACIÓŁMI I NAWIĄZUJ NOWE ZNAJOMOŚCI</a:t>
            </a:r>
          </a:p>
          <a:p>
            <a:pPr algn="ctr">
              <a:buFont typeface="Wingdings" pitchFamily="2" charset="2"/>
              <a:buChar char="Ø"/>
            </a:pPr>
            <a:endParaRPr lang="pl-PL" sz="2400" dirty="0" smtClean="0"/>
          </a:p>
          <a:p>
            <a:pPr algn="ctr">
              <a:buFont typeface="Wingdings" pitchFamily="2" charset="2"/>
              <a:buChar char="Ø"/>
            </a:pPr>
            <a:r>
              <a:rPr lang="pl-PL" sz="2400" b="1" dirty="0" smtClean="0"/>
              <a:t>CIESZ SIĘ ŻYCIEM </a:t>
            </a:r>
            <a:r>
              <a:rPr lang="pl-PL" sz="2400" b="1" dirty="0" smtClean="0">
                <a:sym typeface="Wingdings" pitchFamily="2" charset="2"/>
              </a:rPr>
              <a:t></a:t>
            </a:r>
          </a:p>
          <a:p>
            <a:pPr algn="ctr">
              <a:buNone/>
            </a:pPr>
            <a:endParaRPr lang="pl-PL" dirty="0" smtClean="0"/>
          </a:p>
        </p:txBody>
      </p:sp>
      <p:pic>
        <p:nvPicPr>
          <p:cNvPr id="4" name="Symbol zastępczy zawartości 3" descr="IMG-2023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3543858" cy="4725144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 OBCUJ Z PRZYRODĄ – ENDORFINY – HORMONY SZCZĘŚCIA   </a:t>
            </a:r>
            <a:r>
              <a:rPr lang="pl-PL" sz="2400" dirty="0" smtClean="0"/>
              <a:t>- CZEKAJĄ NA NAS                    </a:t>
            </a:r>
            <a:endParaRPr lang="pl-PL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Kanał Koryncki</a:t>
            </a:r>
            <a:endParaRPr lang="pl-PL" dirty="0"/>
          </a:p>
        </p:txBody>
      </p:sp>
      <p:pic>
        <p:nvPicPr>
          <p:cNvPr id="4" name="Symbol zastępczy zawartości 3" descr="Kanał Korync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412776"/>
            <a:ext cx="3816424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907704" y="234888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Dziękujemy za uwagę</a:t>
            </a:r>
          </a:p>
          <a:p>
            <a:pPr algn="ctr"/>
            <a:endParaRPr lang="pl-PL" sz="2400" dirty="0" smtClean="0"/>
          </a:p>
          <a:p>
            <a:pPr algn="ctr"/>
            <a:r>
              <a:rPr lang="pl-PL" sz="2400" dirty="0" smtClean="0"/>
              <a:t>Miłego popołudnia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Prowadząca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err="1" smtClean="0"/>
              <a:t>Oksana</a:t>
            </a:r>
            <a:r>
              <a:rPr lang="pl-PL" dirty="0" smtClean="0"/>
              <a:t> Wioska White </a:t>
            </a:r>
            <a:r>
              <a:rPr lang="pl-PL" dirty="0" err="1" smtClean="0"/>
              <a:t>Blue</a:t>
            </a: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program autorski – Grecja nieoczywista :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specjalistka  od terapii manualnej</a:t>
            </a:r>
          </a:p>
          <a:p>
            <a:pPr>
              <a:buFont typeface="Wingdings" pitchFamily="2" charset="2"/>
              <a:buChar char="Ø"/>
            </a:pPr>
            <a:r>
              <a:rPr lang="pl-PL" dirty="0" err="1" smtClean="0"/>
              <a:t>Fitoterapeutka</a:t>
            </a:r>
            <a:r>
              <a:rPr lang="pl-PL" dirty="0" smtClean="0"/>
              <a:t> medycyny chińskiej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znawca  filozofii i terapii medycznej indyjskiej </a:t>
            </a:r>
            <a:r>
              <a:rPr lang="pl-PL" dirty="0" err="1" smtClean="0"/>
              <a:t>Ajurwedy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to jest kreatywność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To inaczej postawa twórcza, charakteryzująca się myśleniem prowadzącym do uzyskania oryginalnych, a zarazem stosownych do sytuacji rozwiązań.</a:t>
            </a:r>
          </a:p>
          <a:p>
            <a:pPr>
              <a:buNone/>
            </a:pPr>
            <a:r>
              <a:rPr lang="pl-PL" dirty="0" smtClean="0"/>
              <a:t>	Kreatywność realizuje się zarówno w sposobie myślenia, jak i w konkretnym działaniu.</a:t>
            </a:r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	</a:t>
            </a:r>
            <a:r>
              <a:rPr lang="pl-PL" b="1" dirty="0" smtClean="0"/>
              <a:t>A droga jest prosta!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Wykłady tematyczne –rozpoczęcie kursu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poznawanie filozofii i medycyny antycznej Hipokratesa- uważanego do dziś za ojca medycyny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podział temperamentów wg Hipokratesa: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melancholik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sangwinik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f</a:t>
            </a:r>
            <a:r>
              <a:rPr lang="pl-PL" dirty="0" smtClean="0"/>
              <a:t>legmatyk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choleryk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Wypełniamy testy na naszą osobowość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b="1" i="1" dirty="0" smtClean="0"/>
              <a:t>1 Test </a:t>
            </a:r>
            <a:r>
              <a:rPr lang="pl-PL" dirty="0" err="1" smtClean="0"/>
              <a:t>zróznicował</a:t>
            </a:r>
            <a:r>
              <a:rPr lang="pl-PL" dirty="0" smtClean="0"/>
              <a:t>  nas kolorami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czerwony, żółty- aktywni ekstrawertycy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zielony, niebieski – bierni introwertycy</a:t>
            </a:r>
          </a:p>
          <a:p>
            <a:pPr>
              <a:buNone/>
            </a:pPr>
            <a:r>
              <a:rPr lang="pl-PL" dirty="0" smtClean="0"/>
              <a:t>Wg tych cech zostaliśmy podzieleni na dwie grupy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b="1" i="1" dirty="0" smtClean="0"/>
              <a:t>2 Test </a:t>
            </a:r>
            <a:r>
              <a:rPr lang="pl-PL" dirty="0" smtClean="0"/>
              <a:t>naszą osobowość kształtuje 5 żywiołów-</a:t>
            </a:r>
          </a:p>
          <a:p>
            <a:pPr>
              <a:buNone/>
            </a:pPr>
            <a:r>
              <a:rPr lang="pl-PL" dirty="0" smtClean="0"/>
              <a:t>eter, powietrze, woda, ziemia ,ogień dzieląc nas na:</a:t>
            </a:r>
          </a:p>
          <a:p>
            <a:pPr>
              <a:buFont typeface="Wingdings" pitchFamily="2" charset="2"/>
              <a:buChar char="Ø"/>
            </a:pPr>
            <a:r>
              <a:rPr lang="pl-PL" dirty="0" err="1" smtClean="0"/>
              <a:t>pitta</a:t>
            </a:r>
            <a:r>
              <a:rPr lang="pl-PL" dirty="0" smtClean="0"/>
              <a:t>, </a:t>
            </a:r>
            <a:r>
              <a:rPr lang="pl-PL" dirty="0" err="1" smtClean="0"/>
              <a:t>kapha,vata</a:t>
            </a: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każdy z tych typów charakteryzuje się innymi cechami i dążąc do harmonii duszy i ciała musi stosować odpowiednią dietę i relaks 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None/>
            </a:pPr>
            <a:r>
              <a:rPr lang="pl-PL" b="1" dirty="0" smtClean="0"/>
              <a:t>Polecamy książkę </a:t>
            </a:r>
            <a:r>
              <a:rPr lang="pl-PL" b="1" dirty="0" err="1" smtClean="0"/>
              <a:t>Ajurweda</a:t>
            </a:r>
            <a:r>
              <a:rPr lang="pl-PL" b="1" dirty="0" smtClean="0"/>
              <a:t> w praktyce-A i M  </a:t>
            </a:r>
            <a:r>
              <a:rPr lang="pl-PL" b="1" dirty="0" err="1" smtClean="0"/>
              <a:t>Wielobób</a:t>
            </a:r>
            <a:endParaRPr lang="pl-PL" b="1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Już wiemy kim jesteśmy </a:t>
            </a:r>
            <a:endParaRPr lang="pl-PL" sz="2400" dirty="0"/>
          </a:p>
        </p:txBody>
      </p:sp>
      <p:pic>
        <p:nvPicPr>
          <p:cNvPr id="6" name="Obraz 5" descr="IMG-20230913-WA0006(2).jpg"/>
          <p:cNvPicPr>
            <a:picLocks noChangeAspect="1"/>
          </p:cNvPicPr>
          <p:nvPr/>
        </p:nvPicPr>
        <p:blipFill>
          <a:blip r:embed="rId2" cstate="print"/>
          <a:srcRect l="3637" r="4234" b="10070"/>
          <a:stretch>
            <a:fillRect/>
          </a:stretch>
        </p:blipFill>
        <p:spPr>
          <a:xfrm>
            <a:off x="179512" y="1556792"/>
            <a:ext cx="8709836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545</TotalTime>
  <Words>559</Words>
  <Application>Microsoft Office PowerPoint</Application>
  <PresentationFormat>Pokaz na ekranie (4:3)</PresentationFormat>
  <Paragraphs>96</Paragraphs>
  <Slides>40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Wierzchołek</vt:lpstr>
      <vt:lpstr>Kreatywność na Przyszłośc</vt:lpstr>
      <vt:lpstr>Przygotowanie do wyjazdu</vt:lpstr>
      <vt:lpstr>Ciekawostki </vt:lpstr>
      <vt:lpstr>Kanał Koryncki</vt:lpstr>
      <vt:lpstr>Prowadząca </vt:lpstr>
      <vt:lpstr>Co to jest kreatywność ?</vt:lpstr>
      <vt:lpstr>Wykłady tematyczne –rozpoczęcie kursu</vt:lpstr>
      <vt:lpstr>Wypełniamy testy na naszą osobowość</vt:lpstr>
      <vt:lpstr>Już wiemy kim jesteśmy </vt:lpstr>
      <vt:lpstr>Edukacja w terenie - Assini - natura  zmienia i kształtuje człowieka, motywuje do działań</vt:lpstr>
      <vt:lpstr>Wspinając się na wzgórze Assini poznajemy bogatą roslinność zdrowotną - zachwycił nas szczególnie eukaliptus - właściwości przeciwbakteryjne-wirusowe i zapalne</vt:lpstr>
      <vt:lpstr>Zieleń i przejrzyste morze</vt:lpstr>
      <vt:lpstr>Po odpoczynku na szczycie w pozostałościach po świątyni Akropol zaczerpnęliśmy mocy – powrót nie stanowił problemu</vt:lpstr>
      <vt:lpstr>Gotujemy razem- chłopaki gotują, dziewczyny degustują, rozkosz dla podniebienia i od razu świat jest bardziej kolorowy</vt:lpstr>
      <vt:lpstr>Degustacja potraw greckich</vt:lpstr>
      <vt:lpstr>Opuncje – pyszne,ale nie zbierać gołymi rękami</vt:lpstr>
      <vt:lpstr>Winnica</vt:lpstr>
      <vt:lpstr>Hipoterapia </vt:lpstr>
      <vt:lpstr>Slajd 19</vt:lpstr>
      <vt:lpstr>Lęki pokonane - ruszamy !</vt:lpstr>
      <vt:lpstr>Terapia dżwiękiem – pobudza, uspokaja leczy</vt:lpstr>
      <vt:lpstr>Joga – na rozpoczęcie dobrego dnia</vt:lpstr>
      <vt:lpstr>Dołącz do nas</vt:lpstr>
      <vt:lpstr>A  teraz relaks - wyciszanie</vt:lpstr>
      <vt:lpstr>Epidauros – starożytny kompleks teatralno- sanatoryjny – leczenie duszy i ciała</vt:lpstr>
      <vt:lpstr>W amfiteatrze nadal odbywają się  spektakle starożytnych twórców Sofoklesa, Eurypidesa, Ajschylosa</vt:lpstr>
      <vt:lpstr>Gabinet starożytnej medycyny – bezpłatnie i bez kolejek</vt:lpstr>
      <vt:lpstr>Dłuto czy młoteczek?</vt:lpstr>
      <vt:lpstr>Gry terenowe – w Nafplio   nastawione na osiągnięcie celu, razem damy radę</vt:lpstr>
      <vt:lpstr>Poszukiwania</vt:lpstr>
      <vt:lpstr>Płyniemy na wyspę Hydra – wyspa poetów, malarzy, muzyków, piękna kaskadowa architektura, urzekający klimat w ucieczce od codzienności</vt:lpstr>
      <vt:lpstr>Slajd 32</vt:lpstr>
      <vt:lpstr>Slajd 33</vt:lpstr>
      <vt:lpstr>Nieznane prawosławie – kult, symbolika, obrzędy</vt:lpstr>
      <vt:lpstr>Kapliczka – dziękczynna lub żałobna</vt:lpstr>
      <vt:lpstr>Cerkiew </vt:lpstr>
      <vt:lpstr>Athos – samotnia tylko dla mężczyzn</vt:lpstr>
      <vt:lpstr>Podsumowanie</vt:lpstr>
      <vt:lpstr> OBCUJ Z PRZYRODĄ – ENDORFINY – HORMONY SZCZĘŚCIA   - CZEKAJĄ NA NAS                    </vt:lpstr>
      <vt:lpstr>Slajd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Endorfiny</dc:title>
  <dc:creator>Toshiba</dc:creator>
  <cp:lastModifiedBy>Toshiba</cp:lastModifiedBy>
  <cp:revision>165</cp:revision>
  <dcterms:created xsi:type="dcterms:W3CDTF">2023-10-27T16:44:14Z</dcterms:created>
  <dcterms:modified xsi:type="dcterms:W3CDTF">2023-11-13T12:24:45Z</dcterms:modified>
</cp:coreProperties>
</file>